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4" r:id="rId2"/>
    <p:sldId id="290" r:id="rId3"/>
    <p:sldId id="281" r:id="rId4"/>
    <p:sldId id="288" r:id="rId5"/>
    <p:sldId id="291" r:id="rId6"/>
    <p:sldId id="302" r:id="rId7"/>
    <p:sldId id="294" r:id="rId8"/>
    <p:sldId id="293" r:id="rId9"/>
    <p:sldId id="292" r:id="rId10"/>
    <p:sldId id="289" r:id="rId11"/>
    <p:sldId id="295" r:id="rId12"/>
    <p:sldId id="296" r:id="rId13"/>
    <p:sldId id="300" r:id="rId14"/>
    <p:sldId id="297" r:id="rId15"/>
    <p:sldId id="304" r:id="rId16"/>
    <p:sldId id="298" r:id="rId17"/>
    <p:sldId id="299" r:id="rId18"/>
    <p:sldId id="301" r:id="rId19"/>
    <p:sldId id="282" r:id="rId20"/>
    <p:sldId id="303" r:id="rId21"/>
  </p:sldIdLst>
  <p:sldSz cx="9144000" cy="6858000" type="screen4x3"/>
  <p:notesSz cx="6669088" cy="9926638"/>
  <p:custDataLst>
    <p:tags r:id="rId24"/>
  </p:custDataLst>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8214"/>
    <a:srgbClr val="DCA01E"/>
    <a:srgbClr val="A08232"/>
    <a:srgbClr val="FF99FF"/>
    <a:srgbClr val="50AAE6"/>
    <a:srgbClr val="5A6EB4"/>
    <a:srgbClr val="A00078"/>
    <a:srgbClr val="A01E28"/>
    <a:srgbClr val="82B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340" autoAdjust="0"/>
    <p:restoredTop sz="92657" autoAdjust="0"/>
  </p:normalViewPr>
  <p:slideViewPr>
    <p:cSldViewPr showGuides="1">
      <p:cViewPr varScale="1">
        <p:scale>
          <a:sx n="65" d="100"/>
          <a:sy n="65" d="100"/>
        </p:scale>
        <p:origin x="-1218" y="-114"/>
      </p:cViewPr>
      <p:guideLst>
        <p:guide orient="horz" pos="2160"/>
        <p:guide pos="2880"/>
      </p:guideLst>
    </p:cSldViewPr>
  </p:slideViewPr>
  <p:notesTextViewPr>
    <p:cViewPr>
      <p:scale>
        <a:sx n="100" d="100"/>
        <a:sy n="100" d="100"/>
      </p:scale>
      <p:origin x="0" y="0"/>
    </p:cViewPr>
  </p:notesTextViewPr>
  <p:notesViewPr>
    <p:cSldViewPr showGuides="1">
      <p:cViewPr varScale="1">
        <p:scale>
          <a:sx n="50" d="100"/>
          <a:sy n="50" d="100"/>
        </p:scale>
        <p:origin x="-2964" y="-90"/>
      </p:cViewPr>
      <p:guideLst>
        <p:guide orient="horz" pos="3126"/>
        <p:guide pos="210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612CC-9B3F-4FB1-81DF-04A13D58569C}" type="doc">
      <dgm:prSet loTypeId="urn:microsoft.com/office/officeart/2005/8/layout/venn1" loCatId="relationship" qsTypeId="urn:microsoft.com/office/officeart/2005/8/quickstyle/3d1" qsCatId="3D" csTypeId="urn:microsoft.com/office/officeart/2005/8/colors/accent1_2" csCatId="accent1" phldr="1"/>
      <dgm:spPr/>
    </dgm:pt>
    <dgm:pt modelId="{E1223EA6-74A2-423B-B042-B405A5EE8650}">
      <dgm:prSet phldrT="[Text]"/>
      <dgm:spPr/>
      <dgm:t>
        <a:bodyPr/>
        <a:lstStyle/>
        <a:p>
          <a:endParaRPr lang="en-GB" b="1" smtClean="0"/>
        </a:p>
      </dgm:t>
    </dgm:pt>
    <dgm:pt modelId="{B09F2D5D-168F-4EAC-825E-2F7E35835CA4}" type="parTrans" cxnId="{FE92A1DF-057B-4276-BA60-8F4CF2FC42C0}">
      <dgm:prSet/>
      <dgm:spPr/>
      <dgm:t>
        <a:bodyPr/>
        <a:lstStyle/>
        <a:p>
          <a:endParaRPr lang="de-DE"/>
        </a:p>
      </dgm:t>
    </dgm:pt>
    <dgm:pt modelId="{24028FB9-48C3-4702-BD6D-F26E96C1B189}" type="sibTrans" cxnId="{FE92A1DF-057B-4276-BA60-8F4CF2FC42C0}">
      <dgm:prSet/>
      <dgm:spPr/>
      <dgm:t>
        <a:bodyPr/>
        <a:lstStyle/>
        <a:p>
          <a:endParaRPr lang="de-DE"/>
        </a:p>
      </dgm:t>
    </dgm:pt>
    <dgm:pt modelId="{10A69C5C-DC6F-44EB-8EFA-AD1746CCB559}">
      <dgm:prSet phldrT="[Text]"/>
      <dgm:spPr/>
      <dgm:t>
        <a:bodyPr/>
        <a:lstStyle/>
        <a:p>
          <a:endParaRPr lang="de-DE"/>
        </a:p>
      </dgm:t>
    </dgm:pt>
    <dgm:pt modelId="{93AA69D1-36C1-4A37-BA1A-D4E7EA08A414}" type="parTrans" cxnId="{BF1C61C3-5E5E-4EA9-AE78-6006A62842EA}">
      <dgm:prSet/>
      <dgm:spPr/>
      <dgm:t>
        <a:bodyPr/>
        <a:lstStyle/>
        <a:p>
          <a:endParaRPr lang="de-DE"/>
        </a:p>
      </dgm:t>
    </dgm:pt>
    <dgm:pt modelId="{4EC0D49B-A429-4D40-8562-67E2712A5439}" type="sibTrans" cxnId="{BF1C61C3-5E5E-4EA9-AE78-6006A62842EA}">
      <dgm:prSet/>
      <dgm:spPr/>
      <dgm:t>
        <a:bodyPr/>
        <a:lstStyle/>
        <a:p>
          <a:endParaRPr lang="de-DE"/>
        </a:p>
      </dgm:t>
    </dgm:pt>
    <dgm:pt modelId="{07DE07F5-B6FD-4477-8FFA-1535459364E9}">
      <dgm:prSet phldrT="[Text]"/>
      <dgm:spPr/>
      <dgm:t>
        <a:bodyPr/>
        <a:lstStyle/>
        <a:p>
          <a:endParaRPr lang="de-DE"/>
        </a:p>
      </dgm:t>
    </dgm:pt>
    <dgm:pt modelId="{4B1178CD-D0E4-4CBD-94B5-8A06A03F8632}" type="sibTrans" cxnId="{2B05C601-8817-4515-A7BD-45CCFD9D6723}">
      <dgm:prSet/>
      <dgm:spPr/>
      <dgm:t>
        <a:bodyPr/>
        <a:lstStyle/>
        <a:p>
          <a:endParaRPr lang="de-DE"/>
        </a:p>
      </dgm:t>
    </dgm:pt>
    <dgm:pt modelId="{37A1E5E9-F8F9-4FD8-8BB6-1B46B2B7840F}" type="parTrans" cxnId="{2B05C601-8817-4515-A7BD-45CCFD9D6723}">
      <dgm:prSet/>
      <dgm:spPr/>
      <dgm:t>
        <a:bodyPr/>
        <a:lstStyle/>
        <a:p>
          <a:endParaRPr lang="de-DE"/>
        </a:p>
      </dgm:t>
    </dgm:pt>
    <dgm:pt modelId="{32424B84-049F-430F-880B-DF55011EB7BD}" type="pres">
      <dgm:prSet presAssocID="{89F612CC-9B3F-4FB1-81DF-04A13D58569C}" presName="compositeShape" presStyleCnt="0">
        <dgm:presLayoutVars>
          <dgm:chMax val="7"/>
          <dgm:dir/>
          <dgm:resizeHandles val="exact"/>
        </dgm:presLayoutVars>
      </dgm:prSet>
      <dgm:spPr/>
    </dgm:pt>
    <dgm:pt modelId="{6C22EA9D-B73C-40E5-8339-D9093857FC38}" type="pres">
      <dgm:prSet presAssocID="{E1223EA6-74A2-423B-B042-B405A5EE8650}" presName="circ1" presStyleLbl="vennNode1" presStyleIdx="0" presStyleCnt="3" custScaleX="66659" custScaleY="66659" custLinFactNeighborX="-52774" custLinFactNeighborY="-11802"/>
      <dgm:spPr/>
      <dgm:t>
        <a:bodyPr/>
        <a:lstStyle/>
        <a:p>
          <a:endParaRPr lang="de-DE"/>
        </a:p>
      </dgm:t>
    </dgm:pt>
    <dgm:pt modelId="{B5AF42B4-D48F-4A57-BD9D-756B8C8179D6}" type="pres">
      <dgm:prSet presAssocID="{E1223EA6-74A2-423B-B042-B405A5EE8650}" presName="circ1Tx" presStyleLbl="revTx" presStyleIdx="0" presStyleCnt="0">
        <dgm:presLayoutVars>
          <dgm:chMax val="0"/>
          <dgm:chPref val="0"/>
          <dgm:bulletEnabled val="1"/>
        </dgm:presLayoutVars>
      </dgm:prSet>
      <dgm:spPr/>
      <dgm:t>
        <a:bodyPr/>
        <a:lstStyle/>
        <a:p>
          <a:endParaRPr lang="de-DE"/>
        </a:p>
      </dgm:t>
    </dgm:pt>
    <dgm:pt modelId="{A0B45C2E-9118-4073-8B15-20A07A87415F}" type="pres">
      <dgm:prSet presAssocID="{07DE07F5-B6FD-4477-8FFA-1535459364E9}" presName="circ2" presStyleLbl="vennNode1" presStyleIdx="1" presStyleCnt="3" custScaleX="66659" custScaleY="66659" custLinFactNeighborX="16698" custLinFactNeighborY="-75698"/>
      <dgm:spPr/>
      <dgm:t>
        <a:bodyPr/>
        <a:lstStyle/>
        <a:p>
          <a:endParaRPr lang="de-DE"/>
        </a:p>
      </dgm:t>
    </dgm:pt>
    <dgm:pt modelId="{672757AF-431F-42F9-9CA5-CAC9BF9A779A}" type="pres">
      <dgm:prSet presAssocID="{07DE07F5-B6FD-4477-8FFA-1535459364E9}" presName="circ2Tx" presStyleLbl="revTx" presStyleIdx="0" presStyleCnt="0">
        <dgm:presLayoutVars>
          <dgm:chMax val="0"/>
          <dgm:chPref val="0"/>
          <dgm:bulletEnabled val="1"/>
        </dgm:presLayoutVars>
      </dgm:prSet>
      <dgm:spPr/>
      <dgm:t>
        <a:bodyPr/>
        <a:lstStyle/>
        <a:p>
          <a:endParaRPr lang="de-DE"/>
        </a:p>
      </dgm:t>
    </dgm:pt>
    <dgm:pt modelId="{DFFE05DB-1F27-4640-A326-79B345B68B73}" type="pres">
      <dgm:prSet presAssocID="{10A69C5C-DC6F-44EB-8EFA-AD1746CCB559}" presName="circ3" presStyleLbl="vennNode1" presStyleIdx="2" presStyleCnt="3" custScaleX="66659" custScaleY="66659" custLinFactNeighborX="35182" custLinFactNeighborY="17365"/>
      <dgm:spPr/>
      <dgm:t>
        <a:bodyPr/>
        <a:lstStyle/>
        <a:p>
          <a:endParaRPr lang="de-DE"/>
        </a:p>
      </dgm:t>
    </dgm:pt>
    <dgm:pt modelId="{2E2C0EB1-463A-447F-991F-4EF20D608B41}" type="pres">
      <dgm:prSet presAssocID="{10A69C5C-DC6F-44EB-8EFA-AD1746CCB559}" presName="circ3Tx" presStyleLbl="revTx" presStyleIdx="0" presStyleCnt="0">
        <dgm:presLayoutVars>
          <dgm:chMax val="0"/>
          <dgm:chPref val="0"/>
          <dgm:bulletEnabled val="1"/>
        </dgm:presLayoutVars>
      </dgm:prSet>
      <dgm:spPr/>
      <dgm:t>
        <a:bodyPr/>
        <a:lstStyle/>
        <a:p>
          <a:endParaRPr lang="de-DE"/>
        </a:p>
      </dgm:t>
    </dgm:pt>
  </dgm:ptLst>
  <dgm:cxnLst>
    <dgm:cxn modelId="{8BF6B5BE-1AF6-47D1-A151-9024ADAAFDD6}" type="presOf" srcId="{E1223EA6-74A2-423B-B042-B405A5EE8650}" destId="{6C22EA9D-B73C-40E5-8339-D9093857FC38}" srcOrd="0" destOrd="0" presId="urn:microsoft.com/office/officeart/2005/8/layout/venn1"/>
    <dgm:cxn modelId="{FE92A1DF-057B-4276-BA60-8F4CF2FC42C0}" srcId="{89F612CC-9B3F-4FB1-81DF-04A13D58569C}" destId="{E1223EA6-74A2-423B-B042-B405A5EE8650}" srcOrd="0" destOrd="0" parTransId="{B09F2D5D-168F-4EAC-825E-2F7E35835CA4}" sibTransId="{24028FB9-48C3-4702-BD6D-F26E96C1B189}"/>
    <dgm:cxn modelId="{BF1C61C3-5E5E-4EA9-AE78-6006A62842EA}" srcId="{89F612CC-9B3F-4FB1-81DF-04A13D58569C}" destId="{10A69C5C-DC6F-44EB-8EFA-AD1746CCB559}" srcOrd="2" destOrd="0" parTransId="{93AA69D1-36C1-4A37-BA1A-D4E7EA08A414}" sibTransId="{4EC0D49B-A429-4D40-8562-67E2712A5439}"/>
    <dgm:cxn modelId="{2FDFB46F-4ED6-48D9-AB0C-D20D0D74E690}" type="presOf" srcId="{10A69C5C-DC6F-44EB-8EFA-AD1746CCB559}" destId="{DFFE05DB-1F27-4640-A326-79B345B68B73}" srcOrd="0" destOrd="0" presId="urn:microsoft.com/office/officeart/2005/8/layout/venn1"/>
    <dgm:cxn modelId="{2B05C601-8817-4515-A7BD-45CCFD9D6723}" srcId="{89F612CC-9B3F-4FB1-81DF-04A13D58569C}" destId="{07DE07F5-B6FD-4477-8FFA-1535459364E9}" srcOrd="1" destOrd="0" parTransId="{37A1E5E9-F8F9-4FD8-8BB6-1B46B2B7840F}" sibTransId="{4B1178CD-D0E4-4CBD-94B5-8A06A03F8632}"/>
    <dgm:cxn modelId="{B1F50C2D-2D88-435D-8CE0-2439ABA2027D}" type="presOf" srcId="{07DE07F5-B6FD-4477-8FFA-1535459364E9}" destId="{672757AF-431F-42F9-9CA5-CAC9BF9A779A}" srcOrd="1" destOrd="0" presId="urn:microsoft.com/office/officeart/2005/8/layout/venn1"/>
    <dgm:cxn modelId="{D4842840-01B0-4A69-97C8-E9FCE5EB19FE}" type="presOf" srcId="{E1223EA6-74A2-423B-B042-B405A5EE8650}" destId="{B5AF42B4-D48F-4A57-BD9D-756B8C8179D6}" srcOrd="1" destOrd="0" presId="urn:microsoft.com/office/officeart/2005/8/layout/venn1"/>
    <dgm:cxn modelId="{CD95A84D-8F41-46F9-9769-C565D2D24585}" type="presOf" srcId="{07DE07F5-B6FD-4477-8FFA-1535459364E9}" destId="{A0B45C2E-9118-4073-8B15-20A07A87415F}" srcOrd="0" destOrd="0" presId="urn:microsoft.com/office/officeart/2005/8/layout/venn1"/>
    <dgm:cxn modelId="{56F32071-2E62-418C-B7E5-5400FF761E64}" type="presOf" srcId="{89F612CC-9B3F-4FB1-81DF-04A13D58569C}" destId="{32424B84-049F-430F-880B-DF55011EB7BD}" srcOrd="0" destOrd="0" presId="urn:microsoft.com/office/officeart/2005/8/layout/venn1"/>
    <dgm:cxn modelId="{0B72A551-0C4F-4CBB-8C7C-65EECCC397C9}" type="presOf" srcId="{10A69C5C-DC6F-44EB-8EFA-AD1746CCB559}" destId="{2E2C0EB1-463A-447F-991F-4EF20D608B41}" srcOrd="1" destOrd="0" presId="urn:microsoft.com/office/officeart/2005/8/layout/venn1"/>
    <dgm:cxn modelId="{3FB8E219-55D1-48A1-9164-F451CBDAA028}" type="presParOf" srcId="{32424B84-049F-430F-880B-DF55011EB7BD}" destId="{6C22EA9D-B73C-40E5-8339-D9093857FC38}" srcOrd="0" destOrd="0" presId="urn:microsoft.com/office/officeart/2005/8/layout/venn1"/>
    <dgm:cxn modelId="{5929B060-6344-4BFA-AA85-EFB7A329F316}" type="presParOf" srcId="{32424B84-049F-430F-880B-DF55011EB7BD}" destId="{B5AF42B4-D48F-4A57-BD9D-756B8C8179D6}" srcOrd="1" destOrd="0" presId="urn:microsoft.com/office/officeart/2005/8/layout/venn1"/>
    <dgm:cxn modelId="{2F8E2376-8118-4F36-89DC-5B1A920DD2C5}" type="presParOf" srcId="{32424B84-049F-430F-880B-DF55011EB7BD}" destId="{A0B45C2E-9118-4073-8B15-20A07A87415F}" srcOrd="2" destOrd="0" presId="urn:microsoft.com/office/officeart/2005/8/layout/venn1"/>
    <dgm:cxn modelId="{674F33A3-2467-4EC1-B69C-7B6FAA2A38A1}" type="presParOf" srcId="{32424B84-049F-430F-880B-DF55011EB7BD}" destId="{672757AF-431F-42F9-9CA5-CAC9BF9A779A}" srcOrd="3" destOrd="0" presId="urn:microsoft.com/office/officeart/2005/8/layout/venn1"/>
    <dgm:cxn modelId="{EFCBF15B-26D2-4EFD-92B9-6FE6A5408F03}" type="presParOf" srcId="{32424B84-049F-430F-880B-DF55011EB7BD}" destId="{DFFE05DB-1F27-4640-A326-79B345B68B73}" srcOrd="4" destOrd="0" presId="urn:microsoft.com/office/officeart/2005/8/layout/venn1"/>
    <dgm:cxn modelId="{6E7874E8-9C68-4B66-8A54-1961AABC90DD}" type="presParOf" srcId="{32424B84-049F-430F-880B-DF55011EB7BD}" destId="{2E2C0EB1-463A-447F-991F-4EF20D608B4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2EA9D-B73C-40E5-8339-D9093857FC38}">
      <dsp:nvSpPr>
        <dsp:cNvPr id="0" name=""/>
        <dsp:cNvSpPr/>
      </dsp:nvSpPr>
      <dsp:spPr>
        <a:xfrm>
          <a:off x="257936" y="225264"/>
          <a:ext cx="2159991" cy="2159991"/>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GB" sz="6500" b="1" kern="1200" smtClean="0"/>
        </a:p>
      </dsp:txBody>
      <dsp:txXfrm>
        <a:off x="545935" y="603262"/>
        <a:ext cx="1583993" cy="971996"/>
      </dsp:txXfrm>
    </dsp:sp>
    <dsp:sp modelId="{A0B45C2E-9118-4073-8B15-20A07A87415F}">
      <dsp:nvSpPr>
        <dsp:cNvPr id="0" name=""/>
        <dsp:cNvSpPr/>
      </dsp:nvSpPr>
      <dsp:spPr>
        <a:xfrm>
          <a:off x="3678309" y="180029"/>
          <a:ext cx="2159991" cy="2159991"/>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de-DE" sz="6500" kern="1200"/>
        </a:p>
      </dsp:txBody>
      <dsp:txXfrm>
        <a:off x="4338906" y="738026"/>
        <a:ext cx="1295994" cy="1187995"/>
      </dsp:txXfrm>
    </dsp:sp>
    <dsp:sp modelId="{DFFE05DB-1F27-4640-A326-79B345B68B73}">
      <dsp:nvSpPr>
        <dsp:cNvPr id="0" name=""/>
        <dsp:cNvSpPr/>
      </dsp:nvSpPr>
      <dsp:spPr>
        <a:xfrm>
          <a:off x="1938797" y="3195605"/>
          <a:ext cx="2159991" cy="2159991"/>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de-DE" sz="6500" kern="1200"/>
        </a:p>
      </dsp:txBody>
      <dsp:txXfrm>
        <a:off x="2142196" y="3753603"/>
        <a:ext cx="1295994" cy="118799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4"/>
          <p:cNvSpPr>
            <a:spLocks noGrp="1" noChangeArrowheads="1"/>
          </p:cNvSpPr>
          <p:nvPr>
            <p:ph type="ftr" sz="quarter" idx="2"/>
          </p:nvPr>
        </p:nvSpPr>
        <p:spPr bwMode="auto">
          <a:xfrm>
            <a:off x="3559937" y="508396"/>
            <a:ext cx="2683073" cy="303314"/>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a:defRPr sz="800"/>
            </a:lvl1pPr>
          </a:lstStyle>
          <a:p>
            <a:pPr>
              <a:defRPr/>
            </a:pPr>
            <a:r>
              <a:rPr lang="de-DE"/>
              <a:t>Prof. Dr. Max Mustermann | Musterfakultät</a:t>
            </a:r>
          </a:p>
        </p:txBody>
      </p:sp>
      <p:sp>
        <p:nvSpPr>
          <p:cNvPr id="47111" name="Text Box 7"/>
          <p:cNvSpPr txBox="1">
            <a:spLocks noChangeArrowheads="1"/>
          </p:cNvSpPr>
          <p:nvPr/>
        </p:nvSpPr>
        <p:spPr bwMode="auto">
          <a:xfrm>
            <a:off x="526427" y="9263141"/>
            <a:ext cx="3018071" cy="246182"/>
          </a:xfrm>
          <a:prstGeom prst="rect">
            <a:avLst/>
          </a:prstGeom>
          <a:noFill/>
          <a:ln w="9525">
            <a:noFill/>
            <a:miter lim="800000"/>
            <a:headEnd/>
            <a:tailEnd/>
          </a:ln>
          <a:effectLst/>
        </p:spPr>
        <p:txBody>
          <a:bodyPr lIns="0" tIns="0" rIns="0" bIns="0">
            <a:spAutoFit/>
          </a:bodyPr>
          <a:lstStyle/>
          <a:p>
            <a:r>
              <a:rPr lang="en-US" sz="800"/>
              <a:t>KIT – University of the State of Baden-Wuerttemberg and </a:t>
            </a:r>
            <a:br>
              <a:rPr lang="en-US" sz="800"/>
            </a:br>
            <a:r>
              <a:rPr lang="en-US" sz="800"/>
              <a:t>National Laboratory of the Helmholtz Association</a:t>
            </a:r>
          </a:p>
        </p:txBody>
      </p:sp>
      <p:pic>
        <p:nvPicPr>
          <p:cNvPr id="9223" name="Picture 11" descr="KIT-Logo-rgb_de"/>
          <p:cNvPicPr>
            <a:picLocks noChangeAspect="1" noChangeArrowheads="1"/>
          </p:cNvPicPr>
          <p:nvPr/>
        </p:nvPicPr>
        <p:blipFill>
          <a:blip r:embed="rId2" cstate="print"/>
          <a:srcRect/>
          <a:stretch>
            <a:fillRect/>
          </a:stretch>
        </p:blipFill>
        <p:spPr bwMode="auto">
          <a:xfrm>
            <a:off x="534146" y="205084"/>
            <a:ext cx="980295" cy="504948"/>
          </a:xfrm>
          <a:prstGeom prst="rect">
            <a:avLst/>
          </a:prstGeom>
          <a:noFill/>
          <a:ln w="9525">
            <a:noFill/>
            <a:miter lim="800000"/>
            <a:headEnd/>
            <a:tailEnd/>
          </a:ln>
        </p:spPr>
      </p:pic>
    </p:spTree>
    <p:extLst>
      <p:ext uri="{BB962C8B-B14F-4D97-AF65-F5344CB8AC3E}">
        <p14:creationId xmlns:p14="http://schemas.microsoft.com/office/powerpoint/2010/main" val="1819089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889938" cy="496332"/>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defRPr sz="1200"/>
            </a:lvl1pPr>
          </a:lstStyle>
          <a:p>
            <a:pPr>
              <a:defRPr/>
            </a:pPr>
            <a:endParaRPr lang="de-DE"/>
          </a:p>
        </p:txBody>
      </p:sp>
      <p:sp>
        <p:nvSpPr>
          <p:cNvPr id="3075" name="Rectangle 3"/>
          <p:cNvSpPr>
            <a:spLocks noGrp="1" noChangeArrowheads="1"/>
          </p:cNvSpPr>
          <p:nvPr>
            <p:ph type="dt" idx="1"/>
          </p:nvPr>
        </p:nvSpPr>
        <p:spPr bwMode="auto">
          <a:xfrm>
            <a:off x="3777607" y="1"/>
            <a:ext cx="2889938" cy="496332"/>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a:defRPr sz="1200"/>
            </a:lvl1pPr>
          </a:lstStyle>
          <a:p>
            <a:pPr>
              <a:defRPr/>
            </a:pPr>
            <a:endParaRPr lang="de-DE"/>
          </a:p>
        </p:txBody>
      </p:sp>
      <p:sp>
        <p:nvSpPr>
          <p:cNvPr id="8196"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66909" y="4715155"/>
            <a:ext cx="5335270" cy="4466987"/>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9428584"/>
            <a:ext cx="2889938" cy="496332"/>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defRPr sz="1200"/>
            </a:lvl1pPr>
          </a:lstStyle>
          <a:p>
            <a:r>
              <a:rPr lang="de-DE"/>
              <a:t>Prof. Dr. Max Mustermann | </a:t>
            </a:r>
            <a:br>
              <a:rPr lang="de-DE"/>
            </a:br>
            <a:r>
              <a:rPr lang="de-DE"/>
              <a:t>Name of Faculty</a:t>
            </a:r>
          </a:p>
        </p:txBody>
      </p:sp>
      <p:sp>
        <p:nvSpPr>
          <p:cNvPr id="3079" name="Rectangle 7"/>
          <p:cNvSpPr>
            <a:spLocks noGrp="1" noChangeArrowheads="1"/>
          </p:cNvSpPr>
          <p:nvPr>
            <p:ph type="sldNum" sz="quarter" idx="5"/>
          </p:nvPr>
        </p:nvSpPr>
        <p:spPr bwMode="auto">
          <a:xfrm>
            <a:off x="3777607" y="9428584"/>
            <a:ext cx="2889938" cy="496332"/>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a:defRPr sz="1200"/>
            </a:lvl1pPr>
          </a:lstStyle>
          <a:p>
            <a:pPr>
              <a:defRPr/>
            </a:pPr>
            <a:fld id="{6AB5DBA3-DFF6-4CFC-93DE-3F08A0E43ADF}" type="slidenum">
              <a:rPr lang="de-DE"/>
              <a:pPr>
                <a:defRPr/>
              </a:pPr>
              <a:t>‹Nr.›</a:t>
            </a:fld>
            <a:endParaRPr lang="de-DE"/>
          </a:p>
        </p:txBody>
      </p:sp>
    </p:spTree>
    <p:extLst>
      <p:ext uri="{BB962C8B-B14F-4D97-AF65-F5344CB8AC3E}">
        <p14:creationId xmlns:p14="http://schemas.microsoft.com/office/powerpoint/2010/main" val="427364588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r>
              <a:rPr lang="en-US" sz="1000" kern="1200" smtClean="0">
                <a:solidFill>
                  <a:schemeClr val="tx1"/>
                </a:solidFill>
                <a:effectLst/>
                <a:latin typeface="Arial" charset="0"/>
                <a:ea typeface="+mn-ea"/>
                <a:cs typeface="+mn-cs"/>
              </a:rPr>
              <a:t>-</a:t>
            </a:r>
            <a:r>
              <a:rPr lang="en-US" sz="1000" kern="1200" baseline="0" smtClean="0">
                <a:solidFill>
                  <a:schemeClr val="tx1"/>
                </a:solidFill>
                <a:effectLst/>
                <a:latin typeface="Arial" charset="0"/>
                <a:ea typeface="+mn-ea"/>
                <a:cs typeface="+mn-cs"/>
              </a:rPr>
              <a:t> </a:t>
            </a:r>
            <a:r>
              <a:rPr lang="en-US" sz="1000" kern="1200" smtClean="0">
                <a:solidFill>
                  <a:schemeClr val="tx1"/>
                </a:solidFill>
                <a:effectLst/>
                <a:latin typeface="Arial" charset="0"/>
                <a:ea typeface="+mn-ea"/>
                <a:cs typeface="+mn-cs"/>
              </a:rPr>
              <a:t>Good morning ladies and gentlemen</a:t>
            </a:r>
            <a:endParaRPr lang="de-DE" sz="1000" kern="1200" smtClean="0">
              <a:solidFill>
                <a:schemeClr val="tx1"/>
              </a:solidFill>
              <a:effectLst/>
              <a:latin typeface="Arial" charset="0"/>
              <a:ea typeface="+mn-ea"/>
              <a:cs typeface="+mn-cs"/>
            </a:endParaRPr>
          </a:p>
          <a:p>
            <a:pPr lvl="0"/>
            <a:r>
              <a:rPr lang="en-US" sz="1000" kern="1200" smtClean="0">
                <a:solidFill>
                  <a:schemeClr val="tx1"/>
                </a:solidFill>
                <a:effectLst/>
                <a:latin typeface="Arial" charset="0"/>
                <a:ea typeface="+mn-ea"/>
                <a:cs typeface="+mn-cs"/>
              </a:rPr>
              <a:t>- In my presentation I will show my work on safety aspects of lithium ion batteries</a:t>
            </a:r>
            <a:endParaRPr lang="de-DE" sz="1000" kern="1200" smtClean="0">
              <a:solidFill>
                <a:schemeClr val="tx1"/>
              </a:solidFill>
              <a:effectLst/>
              <a:latin typeface="Arial" charset="0"/>
              <a:ea typeface="+mn-ea"/>
              <a:cs typeface="+mn-cs"/>
            </a:endParaRPr>
          </a:p>
          <a:p>
            <a:pPr lvl="0"/>
            <a:r>
              <a:rPr lang="en-US" sz="1000" kern="1200" smtClean="0">
                <a:solidFill>
                  <a:schemeClr val="tx1"/>
                </a:solidFill>
                <a:effectLst/>
                <a:latin typeface="Arial" charset="0"/>
                <a:ea typeface="+mn-ea"/>
                <a:cs typeface="+mn-cs"/>
              </a:rPr>
              <a:t>- This I carry out with electrochemical-calorimetric studies </a:t>
            </a:r>
            <a:r>
              <a:rPr lang="en-US" sz="1000" b="1" kern="1200" err="1" smtClean="0">
                <a:solidFill>
                  <a:schemeClr val="tx1"/>
                </a:solidFill>
                <a:effectLst/>
                <a:latin typeface="Arial" charset="0"/>
                <a:ea typeface="+mn-ea"/>
                <a:cs typeface="+mn-cs"/>
              </a:rPr>
              <a:t>klick</a:t>
            </a:r>
            <a:endParaRPr lang="de-DE" sz="1000" kern="1200" smtClean="0">
              <a:solidFill>
                <a:schemeClr val="tx1"/>
              </a:solidFill>
              <a:effectLst/>
              <a:latin typeface="Arial" charset="0"/>
              <a:ea typeface="+mn-ea"/>
              <a:cs typeface="+mn-cs"/>
            </a:endParaRPr>
          </a:p>
          <a:p>
            <a:endParaRPr lang="de-DE" sz="1000"/>
          </a:p>
        </p:txBody>
      </p:sp>
      <p:sp>
        <p:nvSpPr>
          <p:cNvPr id="4" name="Fußzeilenplatzhalter 3"/>
          <p:cNvSpPr>
            <a:spLocks noGrp="1"/>
          </p:cNvSpPr>
          <p:nvPr>
            <p:ph type="ftr" sz="quarter" idx="10"/>
          </p:nvPr>
        </p:nvSpPr>
        <p:spPr/>
        <p:txBody>
          <a:bodyPr/>
          <a:lstStyle/>
          <a:p>
            <a:r>
              <a:rPr lang="de-DE" smtClean="0"/>
              <a:t>Prof. Dr. Max Mustermann | </a:t>
            </a:r>
            <a:br>
              <a:rPr lang="de-DE" smtClean="0"/>
            </a:br>
            <a:r>
              <a:rPr lang="de-DE" smtClean="0"/>
              <a:t>Name of Faculty</a:t>
            </a:r>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US" sz="1200" kern="1200" smtClean="0">
                <a:solidFill>
                  <a:schemeClr val="tx1"/>
                </a:solidFill>
                <a:effectLst/>
                <a:latin typeface="Arial" charset="0"/>
                <a:ea typeface="+mn-ea"/>
                <a:cs typeface="+mn-cs"/>
              </a:rPr>
              <a:t>- To get the total heat generated we have to find first the heat dissipation rate</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For this we need the so called calorimeter constant </a:t>
            </a:r>
            <a:r>
              <a:rPr lang="en-US" sz="1200" b="1" kern="1200" err="1" smtClean="0">
                <a:solidFill>
                  <a:schemeClr val="tx1"/>
                </a:solidFill>
                <a:effectLst/>
                <a:latin typeface="Arial" charset="0"/>
                <a:ea typeface="+mn-ea"/>
                <a:cs typeface="+mn-cs"/>
              </a:rPr>
              <a:t>klick</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For this we use an aluminum test cell with the same dimensions like the battery and plotted the temperature behavior against time for a heating step by step</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The slope of the logarithm of T-</a:t>
            </a:r>
            <a:r>
              <a:rPr lang="en-US" sz="1200" kern="1200" err="1" smtClean="0">
                <a:solidFill>
                  <a:schemeClr val="tx1"/>
                </a:solidFill>
                <a:effectLst/>
                <a:latin typeface="Arial" charset="0"/>
                <a:ea typeface="+mn-ea"/>
                <a:cs typeface="+mn-cs"/>
              </a:rPr>
              <a:t>T</a:t>
            </a:r>
            <a:r>
              <a:rPr lang="en-US" sz="1200" kern="1200" baseline="-25000" err="1" smtClean="0">
                <a:solidFill>
                  <a:schemeClr val="tx1"/>
                </a:solidFill>
                <a:effectLst/>
                <a:latin typeface="Arial" charset="0"/>
                <a:ea typeface="+mn-ea"/>
                <a:cs typeface="+mn-cs"/>
              </a:rPr>
              <a:t>env</a:t>
            </a:r>
            <a:r>
              <a:rPr lang="en-US" sz="1200" kern="1200" smtClean="0">
                <a:solidFill>
                  <a:schemeClr val="tx1"/>
                </a:solidFill>
                <a:effectLst/>
                <a:latin typeface="Arial" charset="0"/>
                <a:ea typeface="+mn-ea"/>
                <a:cs typeface="+mn-cs"/>
              </a:rPr>
              <a:t> gives us the calorimeter constant in this example for the </a:t>
            </a:r>
            <a:r>
              <a:rPr lang="en-US" sz="1200" kern="1200" err="1" smtClean="0">
                <a:solidFill>
                  <a:schemeClr val="tx1"/>
                </a:solidFill>
                <a:effectLst/>
                <a:latin typeface="Arial" charset="0"/>
                <a:ea typeface="+mn-ea"/>
                <a:cs typeface="+mn-cs"/>
              </a:rPr>
              <a:t>kokam</a:t>
            </a:r>
            <a:r>
              <a:rPr lang="en-US" sz="1200" kern="1200" smtClean="0">
                <a:solidFill>
                  <a:schemeClr val="tx1"/>
                </a:solidFill>
                <a:effectLst/>
                <a:latin typeface="Arial" charset="0"/>
                <a:ea typeface="+mn-ea"/>
                <a:cs typeface="+mn-cs"/>
              </a:rPr>
              <a:t> cells. We have to do this for each cell type </a:t>
            </a:r>
            <a:r>
              <a:rPr lang="en-US" sz="1200" b="1" kern="1200" err="1" smtClean="0">
                <a:solidFill>
                  <a:schemeClr val="tx1"/>
                </a:solidFill>
                <a:effectLst/>
                <a:latin typeface="Arial" charset="0"/>
                <a:ea typeface="+mn-ea"/>
                <a:cs typeface="+mn-cs"/>
              </a:rPr>
              <a:t>klick</a:t>
            </a:r>
            <a:endParaRPr lang="de-DE" sz="1200" kern="1200" smtClean="0">
              <a:solidFill>
                <a:schemeClr val="tx1"/>
              </a:solidFill>
              <a:effectLst/>
              <a:latin typeface="Arial" charset="0"/>
              <a:ea typeface="+mn-ea"/>
              <a:cs typeface="+mn-cs"/>
            </a:endParaRPr>
          </a:p>
          <a:p>
            <a:pPr marL="171436" indent="-171436">
              <a:buFontTx/>
              <a:buChar char="-"/>
            </a:pPr>
            <a:endParaRPr lang="de-DE"/>
          </a:p>
        </p:txBody>
      </p:sp>
      <p:sp>
        <p:nvSpPr>
          <p:cNvPr id="4" name="Fußzeilenplatzhalter 3"/>
          <p:cNvSpPr>
            <a:spLocks noGrp="1"/>
          </p:cNvSpPr>
          <p:nvPr>
            <p:ph type="ftr" sz="quarter" idx="10"/>
          </p:nvPr>
        </p:nvSpPr>
        <p:spPr/>
        <p:txBody>
          <a:bodyPr/>
          <a:lstStyle/>
          <a:p>
            <a:r>
              <a:rPr lang="de-DE" smtClean="0"/>
              <a:t>Prof. Dr. Max Mustermann | </a:t>
            </a:r>
            <a:br>
              <a:rPr lang="de-DE" smtClean="0"/>
            </a:br>
            <a:r>
              <a:rPr lang="de-DE" smtClean="0"/>
              <a:t>Name of Faculty</a:t>
            </a:r>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10</a:t>
            </a:fld>
            <a:endParaRPr lang="de-DE"/>
          </a:p>
        </p:txBody>
      </p:sp>
    </p:spTree>
    <p:extLst>
      <p:ext uri="{BB962C8B-B14F-4D97-AF65-F5344CB8AC3E}">
        <p14:creationId xmlns:p14="http://schemas.microsoft.com/office/powerpoint/2010/main" val="1097290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US" sz="1200" kern="1200" smtClean="0">
                <a:solidFill>
                  <a:schemeClr val="tx1"/>
                </a:solidFill>
                <a:effectLst/>
                <a:latin typeface="Arial" charset="0"/>
                <a:ea typeface="+mn-ea"/>
                <a:cs typeface="+mn-cs"/>
              </a:rPr>
              <a:t>- The other part of the total heat generated is the enthalpy accumulation rate</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For this we need the specific heat </a:t>
            </a:r>
            <a:r>
              <a:rPr lang="en-US" sz="1200" b="1" kern="1200" err="1" smtClean="0">
                <a:solidFill>
                  <a:schemeClr val="tx1"/>
                </a:solidFill>
                <a:effectLst/>
                <a:latin typeface="Arial" charset="0"/>
                <a:ea typeface="+mn-ea"/>
                <a:cs typeface="+mn-cs"/>
              </a:rPr>
              <a:t>klick</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In this case it’s an effective specific heat of the whole battery</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We investigated it depending on the state of charge with the heating method under adiabatic conditions </a:t>
            </a:r>
            <a:r>
              <a:rPr lang="en-US" sz="1200" b="1" kern="1200" err="1" smtClean="0">
                <a:solidFill>
                  <a:schemeClr val="tx1"/>
                </a:solidFill>
                <a:effectLst/>
                <a:latin typeface="Arial" charset="0"/>
                <a:ea typeface="+mn-ea"/>
                <a:cs typeface="+mn-cs"/>
              </a:rPr>
              <a:t>klick</a:t>
            </a:r>
            <a:endParaRPr lang="de-DE" sz="1200" kern="1200" smtClean="0">
              <a:solidFill>
                <a:schemeClr val="tx1"/>
              </a:solidFill>
              <a:effectLst/>
              <a:latin typeface="Arial" charset="0"/>
              <a:ea typeface="+mn-ea"/>
              <a:cs typeface="+mn-cs"/>
            </a:endParaRPr>
          </a:p>
          <a:p>
            <a:pPr marL="171436" indent="-171436">
              <a:buFontTx/>
              <a:buChar char="-"/>
            </a:pPr>
            <a:endParaRPr lang="de-DE"/>
          </a:p>
        </p:txBody>
      </p:sp>
      <p:sp>
        <p:nvSpPr>
          <p:cNvPr id="4" name="Fußzeilenplatzhalter 3"/>
          <p:cNvSpPr>
            <a:spLocks noGrp="1"/>
          </p:cNvSpPr>
          <p:nvPr>
            <p:ph type="ftr" sz="quarter" idx="10"/>
          </p:nvPr>
        </p:nvSpPr>
        <p:spPr/>
        <p:txBody>
          <a:bodyPr/>
          <a:lstStyle/>
          <a:p>
            <a:r>
              <a:rPr lang="de-DE" smtClean="0"/>
              <a:t>Prof. Dr. Max Mustermann | </a:t>
            </a:r>
            <a:br>
              <a:rPr lang="de-DE" smtClean="0"/>
            </a:br>
            <a:r>
              <a:rPr lang="de-DE" smtClean="0"/>
              <a:t>Name of Faculty</a:t>
            </a:r>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11</a:t>
            </a:fld>
            <a:endParaRPr lang="de-DE"/>
          </a:p>
        </p:txBody>
      </p:sp>
    </p:spTree>
    <p:extLst>
      <p:ext uri="{BB962C8B-B14F-4D97-AF65-F5344CB8AC3E}">
        <p14:creationId xmlns:p14="http://schemas.microsoft.com/office/powerpoint/2010/main" val="109729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US" sz="1200" kern="1200" smtClean="0">
                <a:solidFill>
                  <a:schemeClr val="tx1"/>
                </a:solidFill>
                <a:effectLst/>
                <a:latin typeface="Arial" charset="0"/>
                <a:ea typeface="+mn-ea"/>
                <a:cs typeface="+mn-cs"/>
              </a:rPr>
              <a:t>- Now we have all </a:t>
            </a:r>
            <a:r>
              <a:rPr lang="en-US" sz="1200" kern="1200" err="1" smtClean="0">
                <a:solidFill>
                  <a:schemeClr val="tx1"/>
                </a:solidFill>
                <a:effectLst/>
                <a:latin typeface="Arial" charset="0"/>
                <a:ea typeface="+mn-ea"/>
                <a:cs typeface="+mn-cs"/>
              </a:rPr>
              <a:t>prefactor</a:t>
            </a:r>
            <a:r>
              <a:rPr lang="en-US" sz="1200" kern="1200" smtClean="0">
                <a:solidFill>
                  <a:schemeClr val="tx1"/>
                </a:solidFill>
                <a:effectLst/>
                <a:latin typeface="Arial" charset="0"/>
                <a:ea typeface="+mn-ea"/>
                <a:cs typeface="+mn-cs"/>
              </a:rPr>
              <a:t> for analyzing the temperature </a:t>
            </a:r>
            <a:r>
              <a:rPr lang="en-US" sz="1200" kern="1200" err="1" smtClean="0">
                <a:solidFill>
                  <a:schemeClr val="tx1"/>
                </a:solidFill>
                <a:effectLst/>
                <a:latin typeface="Arial" charset="0"/>
                <a:ea typeface="+mn-ea"/>
                <a:cs typeface="+mn-cs"/>
              </a:rPr>
              <a:t>behavoir</a:t>
            </a:r>
            <a:r>
              <a:rPr lang="en-US" sz="1200" kern="1200" smtClean="0">
                <a:solidFill>
                  <a:schemeClr val="tx1"/>
                </a:solidFill>
                <a:effectLst/>
                <a:latin typeface="Arial" charset="0"/>
                <a:ea typeface="+mn-ea"/>
                <a:cs typeface="+mn-cs"/>
              </a:rPr>
              <a:t> of the battery</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We measured under two different conditions, here the first under ideal condition, a standalone battery, these are </a:t>
            </a:r>
            <a:r>
              <a:rPr lang="en-US" sz="1200" kern="1200" err="1" smtClean="0">
                <a:solidFill>
                  <a:schemeClr val="tx1"/>
                </a:solidFill>
                <a:effectLst/>
                <a:latin typeface="Arial" charset="0"/>
                <a:ea typeface="+mn-ea"/>
                <a:cs typeface="+mn-cs"/>
              </a:rPr>
              <a:t>isoperibolic</a:t>
            </a:r>
            <a:r>
              <a:rPr lang="en-US" sz="1200" kern="1200" smtClean="0">
                <a:solidFill>
                  <a:schemeClr val="tx1"/>
                </a:solidFill>
                <a:effectLst/>
                <a:latin typeface="Arial" charset="0"/>
                <a:ea typeface="+mn-ea"/>
                <a:cs typeface="+mn-cs"/>
              </a:rPr>
              <a:t> conditions, this means the environmental temperature is constant</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You can see the first four </a:t>
            </a:r>
            <a:r>
              <a:rPr lang="en-US" sz="1200" kern="1200" err="1" smtClean="0">
                <a:solidFill>
                  <a:schemeClr val="tx1"/>
                </a:solidFill>
                <a:effectLst/>
                <a:latin typeface="Arial" charset="0"/>
                <a:ea typeface="+mn-ea"/>
                <a:cs typeface="+mn-cs"/>
              </a:rPr>
              <a:t>halfcycles</a:t>
            </a:r>
            <a:r>
              <a:rPr lang="en-US" sz="1200" kern="1200" smtClean="0">
                <a:solidFill>
                  <a:schemeClr val="tx1"/>
                </a:solidFill>
                <a:effectLst/>
                <a:latin typeface="Arial" charset="0"/>
                <a:ea typeface="+mn-ea"/>
                <a:cs typeface="+mn-cs"/>
              </a:rPr>
              <a:t> of two c-rate depending measurements, cycling was between 3 and 4.1V, with a c-rate of C/8 (5A) and C/2 (20A)</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Because the temperature coefficient of li-ion batteries is negative, the cell warm up during discharging and cools down during charging. This you can see here. You can also see different parts in the half cycles, depending on different electrochemical processes </a:t>
            </a:r>
            <a:r>
              <a:rPr lang="en-US" sz="1200" b="1" kern="1200" err="1" smtClean="0">
                <a:solidFill>
                  <a:schemeClr val="tx1"/>
                </a:solidFill>
                <a:effectLst/>
                <a:latin typeface="Arial" charset="0"/>
                <a:ea typeface="+mn-ea"/>
                <a:cs typeface="+mn-cs"/>
              </a:rPr>
              <a:t>klick</a:t>
            </a:r>
            <a:endParaRPr lang="de-DE" sz="1200" kern="1200" smtClean="0">
              <a:solidFill>
                <a:schemeClr val="tx1"/>
              </a:solidFill>
              <a:effectLst/>
              <a:latin typeface="Arial" charset="0"/>
              <a:ea typeface="+mn-ea"/>
              <a:cs typeface="+mn-cs"/>
            </a:endParaRPr>
          </a:p>
          <a:p>
            <a:pPr marL="171436" indent="-171436">
              <a:buFontTx/>
              <a:buChar char="-"/>
            </a:pPr>
            <a:endParaRPr lang="de-DE"/>
          </a:p>
        </p:txBody>
      </p:sp>
      <p:sp>
        <p:nvSpPr>
          <p:cNvPr id="4" name="Fußzeilenplatzhalter 3"/>
          <p:cNvSpPr>
            <a:spLocks noGrp="1"/>
          </p:cNvSpPr>
          <p:nvPr>
            <p:ph type="ftr" sz="quarter" idx="10"/>
          </p:nvPr>
        </p:nvSpPr>
        <p:spPr/>
        <p:txBody>
          <a:bodyPr/>
          <a:lstStyle/>
          <a:p>
            <a:r>
              <a:rPr lang="de-DE" smtClean="0"/>
              <a:t>Prof. Dr. Max Mustermann | </a:t>
            </a:r>
            <a:br>
              <a:rPr lang="de-DE" smtClean="0"/>
            </a:br>
            <a:r>
              <a:rPr lang="de-DE" smtClean="0"/>
              <a:t>Name of Faculty</a:t>
            </a:r>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12</a:t>
            </a:fld>
            <a:endParaRPr lang="de-DE"/>
          </a:p>
        </p:txBody>
      </p:sp>
    </p:spTree>
    <p:extLst>
      <p:ext uri="{BB962C8B-B14F-4D97-AF65-F5344CB8AC3E}">
        <p14:creationId xmlns:p14="http://schemas.microsoft.com/office/powerpoint/2010/main" val="1097290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US" sz="1200" kern="1200" smtClean="0">
                <a:solidFill>
                  <a:schemeClr val="tx1"/>
                </a:solidFill>
                <a:effectLst/>
                <a:latin typeface="Arial" charset="0"/>
                <a:ea typeface="+mn-ea"/>
                <a:cs typeface="+mn-cs"/>
              </a:rPr>
              <a:t>- With the calorimeter constant we can calculate the heat dissipation rate </a:t>
            </a:r>
            <a:r>
              <a:rPr lang="en-US" sz="1200" b="1" kern="1200" err="1" smtClean="0">
                <a:solidFill>
                  <a:schemeClr val="tx1"/>
                </a:solidFill>
                <a:effectLst/>
                <a:latin typeface="Arial" charset="0"/>
                <a:ea typeface="+mn-ea"/>
                <a:cs typeface="+mn-cs"/>
              </a:rPr>
              <a:t>klick</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And for example here for the first </a:t>
            </a:r>
            <a:r>
              <a:rPr lang="en-US" sz="1200" kern="1200" err="1" smtClean="0">
                <a:solidFill>
                  <a:schemeClr val="tx1"/>
                </a:solidFill>
                <a:effectLst/>
                <a:latin typeface="Arial" charset="0"/>
                <a:ea typeface="+mn-ea"/>
                <a:cs typeface="+mn-cs"/>
              </a:rPr>
              <a:t>halfcycle</a:t>
            </a:r>
            <a:r>
              <a:rPr lang="en-US" sz="1200" kern="1200" smtClean="0">
                <a:solidFill>
                  <a:schemeClr val="tx1"/>
                </a:solidFill>
                <a:effectLst/>
                <a:latin typeface="Arial" charset="0"/>
                <a:ea typeface="+mn-ea"/>
                <a:cs typeface="+mn-cs"/>
              </a:rPr>
              <a:t>, its discharge, the total heat generated by the battery </a:t>
            </a:r>
            <a:r>
              <a:rPr lang="en-US" sz="1200" b="1" kern="1200" err="1" smtClean="0">
                <a:solidFill>
                  <a:schemeClr val="tx1"/>
                </a:solidFill>
                <a:effectLst/>
                <a:latin typeface="Arial" charset="0"/>
                <a:ea typeface="+mn-ea"/>
                <a:cs typeface="+mn-cs"/>
              </a:rPr>
              <a:t>klick</a:t>
            </a:r>
            <a:endParaRPr lang="de-DE" sz="1200" kern="1200" smtClean="0">
              <a:solidFill>
                <a:schemeClr val="tx1"/>
              </a:solidFill>
              <a:effectLst/>
              <a:latin typeface="Arial" charset="0"/>
              <a:ea typeface="+mn-ea"/>
              <a:cs typeface="+mn-cs"/>
            </a:endParaRPr>
          </a:p>
          <a:p>
            <a:pPr marL="171436" indent="-171436">
              <a:buFontTx/>
              <a:buChar char="-"/>
            </a:pPr>
            <a:endParaRPr lang="de-DE"/>
          </a:p>
        </p:txBody>
      </p:sp>
      <p:sp>
        <p:nvSpPr>
          <p:cNvPr id="4" name="Fußzeilenplatzhalter 3"/>
          <p:cNvSpPr>
            <a:spLocks noGrp="1"/>
          </p:cNvSpPr>
          <p:nvPr>
            <p:ph type="ftr" sz="quarter" idx="10"/>
          </p:nvPr>
        </p:nvSpPr>
        <p:spPr/>
        <p:txBody>
          <a:bodyPr/>
          <a:lstStyle/>
          <a:p>
            <a:r>
              <a:rPr lang="de-DE" smtClean="0"/>
              <a:t>Prof. Dr. Max Mustermann | </a:t>
            </a:r>
            <a:br>
              <a:rPr lang="de-DE" smtClean="0"/>
            </a:br>
            <a:r>
              <a:rPr lang="de-DE" smtClean="0"/>
              <a:t>Name of Faculty</a:t>
            </a:r>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13</a:t>
            </a:fld>
            <a:endParaRPr lang="de-DE"/>
          </a:p>
        </p:txBody>
      </p:sp>
    </p:spTree>
    <p:extLst>
      <p:ext uri="{BB962C8B-B14F-4D97-AF65-F5344CB8AC3E}">
        <p14:creationId xmlns:p14="http://schemas.microsoft.com/office/powerpoint/2010/main" val="1097290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US" sz="1200" kern="1200" smtClean="0">
                <a:solidFill>
                  <a:schemeClr val="tx1"/>
                </a:solidFill>
                <a:effectLst/>
                <a:latin typeface="Arial" charset="0"/>
                <a:ea typeface="+mn-ea"/>
                <a:cs typeface="+mn-cs"/>
              </a:rPr>
              <a:t>- Now to the second conditions, the worst case conditions, a battery surrounded by other batteries, also heating in the same way</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These are adiabatic conditions, were no heat is lost out of the system</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The cycling parameters are the same like the </a:t>
            </a:r>
            <a:r>
              <a:rPr lang="en-US" sz="1200" kern="1200" err="1" smtClean="0">
                <a:solidFill>
                  <a:schemeClr val="tx1"/>
                </a:solidFill>
                <a:effectLst/>
                <a:latin typeface="Arial" charset="0"/>
                <a:ea typeface="+mn-ea"/>
                <a:cs typeface="+mn-cs"/>
              </a:rPr>
              <a:t>isoperibolic</a:t>
            </a:r>
            <a:r>
              <a:rPr lang="en-US" sz="1200" kern="1200" smtClean="0">
                <a:solidFill>
                  <a:schemeClr val="tx1"/>
                </a:solidFill>
                <a:effectLst/>
                <a:latin typeface="Arial" charset="0"/>
                <a:ea typeface="+mn-ea"/>
                <a:cs typeface="+mn-cs"/>
              </a:rPr>
              <a:t> measurements.</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In this case again the temperature coefficient is negative, so that the battery heat up during discharging and cools down during charging.</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But because of the adiabatic conditions the battery cannot cool down during charging although there are endothermic parts.</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So the battery heats up over all these cycles, here in this case at the C/8 rate 15K and at the C/2 rate 33K over four half cycles</a:t>
            </a:r>
            <a:endParaRPr lang="de-DE" sz="1200" kern="1200" smtClean="0">
              <a:solidFill>
                <a:schemeClr val="tx1"/>
              </a:solidFill>
              <a:effectLst/>
              <a:latin typeface="Arial" charset="0"/>
              <a:ea typeface="+mn-ea"/>
              <a:cs typeface="+mn-cs"/>
            </a:endParaRPr>
          </a:p>
          <a:p>
            <a:r>
              <a:rPr lang="en-US" sz="1200" kern="1200" smtClean="0">
                <a:solidFill>
                  <a:schemeClr val="tx1"/>
                </a:solidFill>
                <a:effectLst/>
                <a:latin typeface="Arial" charset="0"/>
                <a:ea typeface="+mn-ea"/>
                <a:cs typeface="+mn-cs"/>
              </a:rPr>
              <a:t>- With longer cycling you can see that the charging parts become endothermic and the heating up becomes slower </a:t>
            </a:r>
            <a:r>
              <a:rPr lang="en-US" sz="1200" b="1" kern="1200" err="1" smtClean="0">
                <a:solidFill>
                  <a:schemeClr val="tx1"/>
                </a:solidFill>
                <a:effectLst/>
                <a:latin typeface="Arial" charset="0"/>
                <a:ea typeface="+mn-ea"/>
                <a:cs typeface="+mn-cs"/>
              </a:rPr>
              <a:t>klick</a:t>
            </a:r>
            <a:endParaRPr lang="de-DE"/>
          </a:p>
        </p:txBody>
      </p:sp>
      <p:sp>
        <p:nvSpPr>
          <p:cNvPr id="4" name="Fußzeilenplatzhalter 3"/>
          <p:cNvSpPr>
            <a:spLocks noGrp="1"/>
          </p:cNvSpPr>
          <p:nvPr>
            <p:ph type="ftr" sz="quarter" idx="10"/>
          </p:nvPr>
        </p:nvSpPr>
        <p:spPr/>
        <p:txBody>
          <a:bodyPr/>
          <a:lstStyle/>
          <a:p>
            <a:r>
              <a:rPr lang="de-DE" smtClean="0"/>
              <a:t>Prof. Dr. Max Mustermann | </a:t>
            </a:r>
            <a:br>
              <a:rPr lang="de-DE" smtClean="0"/>
            </a:br>
            <a:r>
              <a:rPr lang="de-DE" smtClean="0"/>
              <a:t>Name of Faculty</a:t>
            </a:r>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14</a:t>
            </a:fld>
            <a:endParaRPr lang="de-DE"/>
          </a:p>
        </p:txBody>
      </p:sp>
    </p:spTree>
    <p:extLst>
      <p:ext uri="{BB962C8B-B14F-4D97-AF65-F5344CB8AC3E}">
        <p14:creationId xmlns:p14="http://schemas.microsoft.com/office/powerpoint/2010/main" val="1097290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lvl="0"/>
                <a:r>
                  <a:rPr lang="en-US" sz="1200" kern="1200" smtClean="0">
                    <a:solidFill>
                      <a:schemeClr val="tx1"/>
                    </a:solidFill>
                    <a:effectLst/>
                    <a:latin typeface="Arial" charset="0"/>
                    <a:ea typeface="+mn-ea"/>
                    <a:cs typeface="+mn-cs"/>
                  </a:rPr>
                  <a:t>- The thermodynamic relations of the heat generation in a cell is given by the sum of </a:t>
                </a:r>
                <a:r>
                  <a:rPr lang="en-US" sz="1200" kern="1200" err="1" smtClean="0">
                    <a:solidFill>
                      <a:schemeClr val="tx1"/>
                    </a:solidFill>
                    <a:effectLst/>
                    <a:latin typeface="Arial" charset="0"/>
                    <a:ea typeface="+mn-ea"/>
                    <a:cs typeface="+mn-cs"/>
                  </a:rPr>
                  <a:t>gibbs</a:t>
                </a:r>
                <a:r>
                  <a:rPr lang="en-US" sz="1200" kern="1200" smtClean="0">
                    <a:solidFill>
                      <a:schemeClr val="tx1"/>
                    </a:solidFill>
                    <a:effectLst/>
                    <a:latin typeface="Arial" charset="0"/>
                    <a:ea typeface="+mn-ea"/>
                    <a:cs typeface="+mn-cs"/>
                  </a:rPr>
                  <a:t> free energy</a:t>
                </a:r>
                <a14:m>
                  <m:oMath xmlns:m="http://schemas.openxmlformats.org/officeDocument/2006/math">
                    <m:r>
                      <a:rPr lang="en-US" sz="1200" i="1" kern="1200">
                        <a:solidFill>
                          <a:schemeClr val="tx1"/>
                        </a:solidFill>
                        <a:effectLst/>
                        <a:latin typeface="Cambria Math"/>
                        <a:ea typeface="+mn-ea"/>
                        <a:cs typeface="+mn-cs"/>
                      </a:rPr>
                      <m:t>∆</m:t>
                    </m:r>
                    <m:r>
                      <a:rPr lang="de-DE" sz="1200" i="1" kern="1200">
                        <a:solidFill>
                          <a:schemeClr val="tx1"/>
                        </a:solidFill>
                        <a:effectLst/>
                        <a:latin typeface="Cambria Math"/>
                        <a:ea typeface="+mn-ea"/>
                        <a:cs typeface="+mn-cs"/>
                      </a:rPr>
                      <m:t>𝐺</m:t>
                    </m:r>
                  </m:oMath>
                </a14:m>
                <a:r>
                  <a:rPr lang="en-US" sz="1200" kern="1200">
                    <a:solidFill>
                      <a:schemeClr val="tx1"/>
                    </a:solidFill>
                    <a:effectLst/>
                    <a:latin typeface="Arial" charset="0"/>
                    <a:ea typeface="+mn-ea"/>
                    <a:cs typeface="+mn-cs"/>
                  </a:rPr>
                  <a:t>, change of entropy </a:t>
                </a:r>
                <a14:m>
                  <m:oMath xmlns:m="http://schemas.openxmlformats.org/officeDocument/2006/math">
                    <m:r>
                      <a:rPr lang="en-US" sz="1200" i="1" kern="1200">
                        <a:solidFill>
                          <a:schemeClr val="tx1"/>
                        </a:solidFill>
                        <a:effectLst/>
                        <a:latin typeface="Cambria Math"/>
                        <a:ea typeface="+mn-ea"/>
                        <a:cs typeface="+mn-cs"/>
                      </a:rPr>
                      <m:t>∆</m:t>
                    </m:r>
                    <m:r>
                      <a:rPr lang="de-DE" sz="1200" i="1" kern="1200">
                        <a:solidFill>
                          <a:schemeClr val="tx1"/>
                        </a:solidFill>
                        <a:effectLst/>
                        <a:latin typeface="Cambria Math"/>
                        <a:ea typeface="+mn-ea"/>
                        <a:cs typeface="+mn-cs"/>
                      </a:rPr>
                      <m:t>𝑆</m:t>
                    </m:r>
                  </m:oMath>
                </a14:m>
                <a:r>
                  <a:rPr lang="en-US" sz="1200" kern="1200">
                    <a:solidFill>
                      <a:schemeClr val="tx1"/>
                    </a:solidFill>
                    <a:effectLst/>
                    <a:latin typeface="Arial" charset="0"/>
                    <a:ea typeface="+mn-ea"/>
                    <a:cs typeface="+mn-cs"/>
                  </a:rPr>
                  <a:t> and the electric work </a:t>
                </a:r>
                <a14:m>
                  <m:oMath xmlns:m="http://schemas.openxmlformats.org/officeDocument/2006/math">
                    <m:sSub>
                      <m:sSubPr>
                        <m:ctrlPr>
                          <a:rPr lang="de-DE" sz="1200" i="1" kern="1200">
                            <a:solidFill>
                              <a:schemeClr val="tx1"/>
                            </a:solidFill>
                            <a:effectLst/>
                            <a:latin typeface="Cambria Math"/>
                            <a:ea typeface="+mn-ea"/>
                            <a:cs typeface="+mn-cs"/>
                          </a:rPr>
                        </m:ctrlPr>
                      </m:sSubPr>
                      <m:e>
                        <m:r>
                          <a:rPr lang="de-DE" sz="1200" i="1" kern="1200">
                            <a:solidFill>
                              <a:schemeClr val="tx1"/>
                            </a:solidFill>
                            <a:effectLst/>
                            <a:latin typeface="Cambria Math"/>
                            <a:ea typeface="+mn-ea"/>
                            <a:cs typeface="+mn-cs"/>
                          </a:rPr>
                          <m:t>𝑊</m:t>
                        </m:r>
                      </m:e>
                      <m:sub>
                        <m:r>
                          <a:rPr lang="de-DE" sz="1200" i="1" kern="1200">
                            <a:solidFill>
                              <a:schemeClr val="tx1"/>
                            </a:solidFill>
                            <a:effectLst/>
                            <a:latin typeface="Cambria Math"/>
                            <a:ea typeface="+mn-ea"/>
                            <a:cs typeface="+mn-cs"/>
                          </a:rPr>
                          <m:t>𝑒𝑙</m:t>
                        </m:r>
                      </m:sub>
                    </m:sSub>
                  </m:oMath>
                </a14:m>
                <a:endParaRPr lang="de-DE" sz="1200" kern="120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With </a:t>
                </a:r>
                <a:r>
                  <a:rPr lang="en-US" sz="1200" kern="1200">
                    <a:solidFill>
                      <a:schemeClr val="tx1"/>
                    </a:solidFill>
                    <a:effectLst/>
                    <a:latin typeface="Arial" charset="0"/>
                    <a:ea typeface="+mn-ea"/>
                    <a:cs typeface="+mn-cs"/>
                  </a:rPr>
                  <a:t>this the total heat generation rate results in the sum of reversible heat dissipation, caused by entropic change and the irreversible heat dissipation, caused by </a:t>
                </a:r>
                <a:r>
                  <a:rPr lang="en-US" sz="1200" kern="1200" err="1">
                    <a:solidFill>
                      <a:schemeClr val="tx1"/>
                    </a:solidFill>
                    <a:effectLst/>
                    <a:latin typeface="Arial" charset="0"/>
                    <a:ea typeface="+mn-ea"/>
                    <a:cs typeface="+mn-cs"/>
                  </a:rPr>
                  <a:t>ohmic</a:t>
                </a:r>
                <a:r>
                  <a:rPr lang="en-US" sz="1200" kern="1200">
                    <a:solidFill>
                      <a:schemeClr val="tx1"/>
                    </a:solidFill>
                    <a:effectLst/>
                    <a:latin typeface="Arial" charset="0"/>
                    <a:ea typeface="+mn-ea"/>
                    <a:cs typeface="+mn-cs"/>
                  </a:rPr>
                  <a:t> resistance and polarization as well as  a part depending on parasitic reactions </a:t>
                </a:r>
                <a:r>
                  <a:rPr lang="en-US" sz="1200" b="1" kern="1200" err="1">
                    <a:solidFill>
                      <a:schemeClr val="tx1"/>
                    </a:solidFill>
                    <a:effectLst/>
                    <a:latin typeface="Arial" charset="0"/>
                    <a:ea typeface="+mn-ea"/>
                    <a:cs typeface="+mn-cs"/>
                  </a:rPr>
                  <a:t>klick</a:t>
                </a:r>
                <a:endParaRPr lang="de-DE" sz="1200" kern="1200">
                  <a:solidFill>
                    <a:schemeClr val="tx1"/>
                  </a:solidFill>
                  <a:effectLst/>
                  <a:latin typeface="Arial" charset="0"/>
                  <a:ea typeface="+mn-ea"/>
                  <a:cs typeface="+mn-cs"/>
                </a:endParaRPr>
              </a:p>
              <a:p>
                <a:pPr marL="171436" indent="-171436">
                  <a:buFontTx/>
                  <a:buChar char="-"/>
                </a:pPr>
                <a:endParaRPr lang="de-DE"/>
              </a:p>
            </p:txBody>
          </p:sp>
        </mc:Choice>
        <mc:Fallback xmlns="">
          <p:sp>
            <p:nvSpPr>
              <p:cNvPr id="3" name="Notizenplatzhalter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mn-cs"/>
                  </a:rPr>
                  <a:t>- The thermodynamic relations of the heat generation in a cell is given by the sum of free enthalpy </a:t>
                </a:r>
                <a:r>
                  <a:rPr lang="en-US" sz="1200" i="0" kern="1200">
                    <a:solidFill>
                      <a:schemeClr val="tx1"/>
                    </a:solidFill>
                    <a:effectLst/>
                    <a:latin typeface="Arial" charset="0"/>
                    <a:ea typeface="+mn-ea"/>
                    <a:cs typeface="+mn-cs"/>
                  </a:rPr>
                  <a:t>∆</a:t>
                </a:r>
                <a:r>
                  <a:rPr lang="de-DE" sz="1200" i="0" kern="1200">
                    <a:solidFill>
                      <a:schemeClr val="tx1"/>
                    </a:solidFill>
                    <a:effectLst/>
                    <a:latin typeface="Arial" charset="0"/>
                    <a:ea typeface="+mn-ea"/>
                    <a:cs typeface="+mn-cs"/>
                  </a:rPr>
                  <a:t>𝐺</a:t>
                </a:r>
                <a:r>
                  <a:rPr lang="en-US" sz="1200" kern="1200" dirty="0">
                    <a:solidFill>
                      <a:schemeClr val="tx1"/>
                    </a:solidFill>
                    <a:effectLst/>
                    <a:latin typeface="Arial" charset="0"/>
                    <a:ea typeface="+mn-ea"/>
                    <a:cs typeface="+mn-cs"/>
                  </a:rPr>
                  <a:t>, change of entropy </a:t>
                </a:r>
                <a:r>
                  <a:rPr lang="en-US" sz="1200" i="0" kern="1200">
                    <a:solidFill>
                      <a:schemeClr val="tx1"/>
                    </a:solidFill>
                    <a:effectLst/>
                    <a:latin typeface="Arial" charset="0"/>
                    <a:ea typeface="+mn-ea"/>
                    <a:cs typeface="+mn-cs"/>
                  </a:rPr>
                  <a:t>∆</a:t>
                </a:r>
                <a:r>
                  <a:rPr lang="de-DE" sz="1200" i="0" kern="1200">
                    <a:solidFill>
                      <a:schemeClr val="tx1"/>
                    </a:solidFill>
                    <a:effectLst/>
                    <a:latin typeface="Arial" charset="0"/>
                    <a:ea typeface="+mn-ea"/>
                    <a:cs typeface="+mn-cs"/>
                  </a:rPr>
                  <a:t>𝑆</a:t>
                </a:r>
                <a:r>
                  <a:rPr lang="en-US" sz="1200" kern="1200" dirty="0">
                    <a:solidFill>
                      <a:schemeClr val="tx1"/>
                    </a:solidFill>
                    <a:effectLst/>
                    <a:latin typeface="Arial" charset="0"/>
                    <a:ea typeface="+mn-ea"/>
                    <a:cs typeface="+mn-cs"/>
                  </a:rPr>
                  <a:t> and the electric work </a:t>
                </a:r>
                <a:r>
                  <a:rPr lang="de-DE" sz="1200" i="0" kern="1200">
                    <a:solidFill>
                      <a:schemeClr val="tx1"/>
                    </a:solidFill>
                    <a:effectLst/>
                    <a:latin typeface="Arial" charset="0"/>
                    <a:ea typeface="+mn-ea"/>
                    <a:cs typeface="+mn-cs"/>
                  </a:rPr>
                  <a:t>𝑊_𝑒𝑙</a:t>
                </a:r>
                <a:endParaRPr lang="de-DE" sz="1200" kern="1200" dirty="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 With </a:t>
                </a:r>
                <a:r>
                  <a:rPr lang="en-US" sz="1200" kern="1200" dirty="0">
                    <a:solidFill>
                      <a:schemeClr val="tx1"/>
                    </a:solidFill>
                    <a:effectLst/>
                    <a:latin typeface="Arial" charset="0"/>
                    <a:ea typeface="+mn-ea"/>
                    <a:cs typeface="+mn-cs"/>
                  </a:rPr>
                  <a:t>this the total heat generation rate results in the sum of reversible heat dissipation, caused by entropic change and the irreversible heat dissipation, caused by </a:t>
                </a:r>
                <a:r>
                  <a:rPr lang="en-US" sz="1200" kern="1200" dirty="0" err="1">
                    <a:solidFill>
                      <a:schemeClr val="tx1"/>
                    </a:solidFill>
                    <a:effectLst/>
                    <a:latin typeface="Arial" charset="0"/>
                    <a:ea typeface="+mn-ea"/>
                    <a:cs typeface="+mn-cs"/>
                  </a:rPr>
                  <a:t>ohmic</a:t>
                </a:r>
                <a:r>
                  <a:rPr lang="en-US" sz="1200" kern="1200" dirty="0">
                    <a:solidFill>
                      <a:schemeClr val="tx1"/>
                    </a:solidFill>
                    <a:effectLst/>
                    <a:latin typeface="Arial" charset="0"/>
                    <a:ea typeface="+mn-ea"/>
                    <a:cs typeface="+mn-cs"/>
                  </a:rPr>
                  <a:t> resistance and polarization as well as  a part depending on parasitic reactions </a:t>
                </a:r>
                <a:r>
                  <a:rPr lang="en-US" sz="1200" b="1" kern="1200" dirty="0" err="1">
                    <a:solidFill>
                      <a:schemeClr val="tx1"/>
                    </a:solidFill>
                    <a:effectLst/>
                    <a:latin typeface="Arial" charset="0"/>
                    <a:ea typeface="+mn-ea"/>
                    <a:cs typeface="+mn-cs"/>
                  </a:rPr>
                  <a:t>klick</a:t>
                </a:r>
                <a:endParaRPr lang="de-DE" sz="1200" kern="1200" dirty="0">
                  <a:solidFill>
                    <a:schemeClr val="tx1"/>
                  </a:solidFill>
                  <a:effectLst/>
                  <a:latin typeface="Arial" charset="0"/>
                  <a:ea typeface="+mn-ea"/>
                  <a:cs typeface="+mn-cs"/>
                </a:endParaRPr>
              </a:p>
              <a:p>
                <a:pPr marL="171436" indent="-171436">
                  <a:buFontTx/>
                  <a:buChar char="-"/>
                </a:pPr>
                <a:endParaRPr lang="de-DE" dirty="0"/>
              </a:p>
            </p:txBody>
          </p:sp>
        </mc:Fallback>
      </mc:AlternateContent>
      <p:sp>
        <p:nvSpPr>
          <p:cNvPr id="4" name="Fußzeilenplatzhalter 3"/>
          <p:cNvSpPr>
            <a:spLocks noGrp="1"/>
          </p:cNvSpPr>
          <p:nvPr>
            <p:ph type="ftr" sz="quarter" idx="10"/>
          </p:nvPr>
        </p:nvSpPr>
        <p:spPr/>
        <p:txBody>
          <a:bodyPr/>
          <a:lstStyle/>
          <a:p>
            <a:r>
              <a:rPr lang="de-DE" smtClean="0"/>
              <a:t>Prof. Dr. Max Mustermann | </a:t>
            </a:r>
            <a:br>
              <a:rPr lang="de-DE" smtClean="0"/>
            </a:br>
            <a:r>
              <a:rPr lang="de-DE" smtClean="0"/>
              <a:t>Name of Faculty</a:t>
            </a:r>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15</a:t>
            </a:fld>
            <a:endParaRPr lang="de-DE"/>
          </a:p>
        </p:txBody>
      </p:sp>
    </p:spTree>
    <p:extLst>
      <p:ext uri="{BB962C8B-B14F-4D97-AF65-F5344CB8AC3E}">
        <p14:creationId xmlns:p14="http://schemas.microsoft.com/office/powerpoint/2010/main" val="1097290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US" sz="1200" kern="1200" smtClean="0">
                <a:solidFill>
                  <a:schemeClr val="tx1"/>
                </a:solidFill>
                <a:effectLst/>
                <a:latin typeface="Arial" charset="0"/>
                <a:ea typeface="+mn-ea"/>
                <a:cs typeface="+mn-cs"/>
              </a:rPr>
              <a:t>- Remember some slides before the total heat generation rate consists of two parts, the reversible and the irreversible part. It’s important to minimize the irreversible part but to can do this it’s first important to know this part </a:t>
            </a:r>
            <a:r>
              <a:rPr lang="en-US" sz="1200" b="1" kern="1200" err="1" smtClean="0">
                <a:solidFill>
                  <a:schemeClr val="tx1"/>
                </a:solidFill>
                <a:effectLst/>
                <a:latin typeface="Arial" charset="0"/>
                <a:ea typeface="+mn-ea"/>
                <a:cs typeface="+mn-cs"/>
              </a:rPr>
              <a:t>klick</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For this we investigate the batteries with the DC current interrupted technique</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With this we measure the cell overvoltage at different depth of discharge. The discharge current was I=20A and after current interrupted the cell was left to relax for 60min.</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a:t>
            </a:r>
            <a:r>
              <a:rPr lang="en-US" sz="1200" kern="1200" err="1" smtClean="0">
                <a:solidFill>
                  <a:schemeClr val="tx1"/>
                </a:solidFill>
                <a:effectLst/>
                <a:latin typeface="Arial" charset="0"/>
                <a:ea typeface="+mn-ea"/>
                <a:cs typeface="+mn-cs"/>
              </a:rPr>
              <a:t>Instantanenous</a:t>
            </a:r>
            <a:r>
              <a:rPr lang="en-US" sz="1200" kern="1200" smtClean="0">
                <a:solidFill>
                  <a:schemeClr val="tx1"/>
                </a:solidFill>
                <a:effectLst/>
                <a:latin typeface="Arial" charset="0"/>
                <a:ea typeface="+mn-ea"/>
                <a:cs typeface="+mn-cs"/>
              </a:rPr>
              <a:t> voltage drop, due to </a:t>
            </a:r>
            <a:r>
              <a:rPr lang="en-US" sz="1200" kern="1200" err="1" smtClean="0">
                <a:solidFill>
                  <a:schemeClr val="tx1"/>
                </a:solidFill>
                <a:effectLst/>
                <a:latin typeface="Arial" charset="0"/>
                <a:ea typeface="+mn-ea"/>
                <a:cs typeface="+mn-cs"/>
              </a:rPr>
              <a:t>ohmic</a:t>
            </a:r>
            <a:r>
              <a:rPr lang="en-US" sz="1200" kern="1200" smtClean="0">
                <a:solidFill>
                  <a:schemeClr val="tx1"/>
                </a:solidFill>
                <a:effectLst/>
                <a:latin typeface="Arial" charset="0"/>
                <a:ea typeface="+mn-ea"/>
                <a:cs typeface="+mn-cs"/>
              </a:rPr>
              <a:t> resistance and partially concentration polarization could be measured immediately and the relaxation voltage drop due to the concentration polarization was measured over the interrupted period </a:t>
            </a:r>
            <a:r>
              <a:rPr lang="en-US" sz="1200" b="1" kern="1200" err="1" smtClean="0">
                <a:solidFill>
                  <a:schemeClr val="tx1"/>
                </a:solidFill>
                <a:effectLst/>
                <a:latin typeface="Arial" charset="0"/>
                <a:ea typeface="+mn-ea"/>
                <a:cs typeface="+mn-cs"/>
              </a:rPr>
              <a:t>klick</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a:t>
            </a:r>
            <a:r>
              <a:rPr lang="en-US" sz="1200" kern="1200" baseline="0" smtClean="0">
                <a:solidFill>
                  <a:schemeClr val="tx1"/>
                </a:solidFill>
                <a:effectLst/>
                <a:latin typeface="Arial" charset="0"/>
                <a:ea typeface="+mn-ea"/>
                <a:cs typeface="+mn-cs"/>
              </a:rPr>
              <a:t> D</a:t>
            </a:r>
            <a:r>
              <a:rPr lang="en-US" sz="1200" kern="1200" smtClean="0">
                <a:solidFill>
                  <a:schemeClr val="tx1"/>
                </a:solidFill>
                <a:effectLst/>
                <a:latin typeface="Arial" charset="0"/>
                <a:ea typeface="+mn-ea"/>
                <a:cs typeface="+mn-cs"/>
              </a:rPr>
              <a:t>uring charge the instantaneous resistance decrease and during discharge it’s nearly the same with a small increasing at the end </a:t>
            </a:r>
            <a:r>
              <a:rPr lang="en-US" sz="1200" b="1" kern="1200" err="1" smtClean="0">
                <a:solidFill>
                  <a:schemeClr val="tx1"/>
                </a:solidFill>
                <a:effectLst/>
                <a:latin typeface="Arial" charset="0"/>
                <a:ea typeface="+mn-ea"/>
                <a:cs typeface="+mn-cs"/>
              </a:rPr>
              <a:t>klick</a:t>
            </a:r>
            <a:endParaRPr lang="de-DE" sz="1200" kern="1200" smtClean="0">
              <a:solidFill>
                <a:schemeClr val="tx1"/>
              </a:solidFill>
              <a:effectLst/>
              <a:latin typeface="Arial" charset="0"/>
              <a:ea typeface="+mn-ea"/>
              <a:cs typeface="+mn-cs"/>
            </a:endParaRPr>
          </a:p>
          <a:p>
            <a:pPr marL="171436" indent="-171436">
              <a:buFontTx/>
              <a:buChar char="-"/>
            </a:pPr>
            <a:endParaRPr lang="de-DE"/>
          </a:p>
        </p:txBody>
      </p:sp>
      <p:sp>
        <p:nvSpPr>
          <p:cNvPr id="4" name="Fußzeilenplatzhalter 3"/>
          <p:cNvSpPr>
            <a:spLocks noGrp="1"/>
          </p:cNvSpPr>
          <p:nvPr>
            <p:ph type="ftr" sz="quarter" idx="10"/>
          </p:nvPr>
        </p:nvSpPr>
        <p:spPr/>
        <p:txBody>
          <a:bodyPr/>
          <a:lstStyle/>
          <a:p>
            <a:r>
              <a:rPr lang="de-DE" smtClean="0"/>
              <a:t>Prof. Dr. Max Mustermann | </a:t>
            </a:r>
            <a:br>
              <a:rPr lang="de-DE" smtClean="0"/>
            </a:br>
            <a:r>
              <a:rPr lang="de-DE" smtClean="0"/>
              <a:t>Name of Faculty</a:t>
            </a:r>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16</a:t>
            </a:fld>
            <a:endParaRPr lang="de-DE"/>
          </a:p>
        </p:txBody>
      </p:sp>
    </p:spTree>
    <p:extLst>
      <p:ext uri="{BB962C8B-B14F-4D97-AF65-F5344CB8AC3E}">
        <p14:creationId xmlns:p14="http://schemas.microsoft.com/office/powerpoint/2010/main" val="1097290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US" sz="1200" kern="1200" smtClean="0">
                <a:solidFill>
                  <a:schemeClr val="tx1"/>
                </a:solidFill>
                <a:effectLst/>
                <a:latin typeface="Arial" charset="0"/>
                <a:ea typeface="+mn-ea"/>
                <a:cs typeface="+mn-cs"/>
              </a:rPr>
              <a:t>- To confirm the negative temperature coefficient of cell and quantify the reversible heat, the entropy change was determined by direct measurement of the equilibrium cell voltage as a function of time </a:t>
            </a:r>
            <a:r>
              <a:rPr lang="en-US" sz="1200" b="1" kern="1200" err="1" smtClean="0">
                <a:solidFill>
                  <a:schemeClr val="tx1"/>
                </a:solidFill>
                <a:effectLst/>
                <a:latin typeface="Arial" charset="0"/>
                <a:ea typeface="+mn-ea"/>
                <a:cs typeface="+mn-cs"/>
              </a:rPr>
              <a:t>klick</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Here for example for the </a:t>
            </a:r>
            <a:r>
              <a:rPr lang="en-US" sz="1200" kern="1200" err="1" smtClean="0">
                <a:solidFill>
                  <a:schemeClr val="tx1"/>
                </a:solidFill>
                <a:effectLst/>
                <a:latin typeface="Arial" charset="0"/>
                <a:ea typeface="+mn-ea"/>
                <a:cs typeface="+mn-cs"/>
              </a:rPr>
              <a:t>enertech</a:t>
            </a:r>
            <a:r>
              <a:rPr lang="en-US" sz="1200" kern="1200" smtClean="0">
                <a:solidFill>
                  <a:schemeClr val="tx1"/>
                </a:solidFill>
                <a:effectLst/>
                <a:latin typeface="Arial" charset="0"/>
                <a:ea typeface="+mn-ea"/>
                <a:cs typeface="+mn-cs"/>
              </a:rPr>
              <a:t> cell </a:t>
            </a:r>
            <a:r>
              <a:rPr lang="en-US" sz="1200" b="1" kern="1200" err="1" smtClean="0">
                <a:solidFill>
                  <a:schemeClr val="tx1"/>
                </a:solidFill>
                <a:effectLst/>
                <a:latin typeface="Arial" charset="0"/>
                <a:ea typeface="+mn-ea"/>
                <a:cs typeface="+mn-cs"/>
              </a:rPr>
              <a:t>klick</a:t>
            </a:r>
            <a:endParaRPr lang="de-DE" sz="1200" kern="1200" smtClean="0">
              <a:solidFill>
                <a:schemeClr val="tx1"/>
              </a:solidFill>
              <a:effectLst/>
              <a:latin typeface="Arial" charset="0"/>
              <a:ea typeface="+mn-ea"/>
              <a:cs typeface="+mn-cs"/>
            </a:endParaRPr>
          </a:p>
          <a:p>
            <a:pPr marL="171436" indent="-171436">
              <a:buFontTx/>
              <a:buChar char="-"/>
            </a:pPr>
            <a:endParaRPr lang="de-DE"/>
          </a:p>
        </p:txBody>
      </p:sp>
      <p:sp>
        <p:nvSpPr>
          <p:cNvPr id="4" name="Fußzeilenplatzhalter 3"/>
          <p:cNvSpPr>
            <a:spLocks noGrp="1"/>
          </p:cNvSpPr>
          <p:nvPr>
            <p:ph type="ftr" sz="quarter" idx="10"/>
          </p:nvPr>
        </p:nvSpPr>
        <p:spPr/>
        <p:txBody>
          <a:bodyPr/>
          <a:lstStyle/>
          <a:p>
            <a:r>
              <a:rPr lang="de-DE" smtClean="0"/>
              <a:t>Prof. Dr. Max Mustermann | </a:t>
            </a:r>
            <a:br>
              <a:rPr lang="de-DE" smtClean="0"/>
            </a:br>
            <a:r>
              <a:rPr lang="de-DE" smtClean="0"/>
              <a:t>Name of Faculty</a:t>
            </a:r>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17</a:t>
            </a:fld>
            <a:endParaRPr lang="de-DE"/>
          </a:p>
        </p:txBody>
      </p:sp>
    </p:spTree>
    <p:extLst>
      <p:ext uri="{BB962C8B-B14F-4D97-AF65-F5344CB8AC3E}">
        <p14:creationId xmlns:p14="http://schemas.microsoft.com/office/powerpoint/2010/main" val="1097290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US" sz="1200" kern="1200" smtClean="0">
                <a:solidFill>
                  <a:schemeClr val="tx1"/>
                </a:solidFill>
                <a:effectLst/>
                <a:latin typeface="Arial" charset="0"/>
                <a:ea typeface="+mn-ea"/>
                <a:cs typeface="+mn-cs"/>
              </a:rPr>
              <a:t>- Different temperature behavior under </a:t>
            </a:r>
            <a:r>
              <a:rPr lang="en-US" sz="1200" kern="1200" err="1" smtClean="0">
                <a:solidFill>
                  <a:schemeClr val="tx1"/>
                </a:solidFill>
                <a:effectLst/>
                <a:latin typeface="Arial" charset="0"/>
                <a:ea typeface="+mn-ea"/>
                <a:cs typeface="+mn-cs"/>
              </a:rPr>
              <a:t>isoperibolic</a:t>
            </a:r>
            <a:r>
              <a:rPr lang="en-US" sz="1200" kern="1200" smtClean="0">
                <a:solidFill>
                  <a:schemeClr val="tx1"/>
                </a:solidFill>
                <a:effectLst/>
                <a:latin typeface="Arial" charset="0"/>
                <a:ea typeface="+mn-ea"/>
                <a:cs typeface="+mn-cs"/>
              </a:rPr>
              <a:t>/adiabatic conditions, 	</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 under </a:t>
            </a:r>
            <a:r>
              <a:rPr lang="en-US" sz="1200" kern="1200" err="1" smtClean="0">
                <a:solidFill>
                  <a:schemeClr val="tx1"/>
                </a:solidFill>
                <a:effectLst/>
                <a:latin typeface="Arial" charset="0"/>
                <a:ea typeface="+mn-ea"/>
                <a:cs typeface="+mn-cs"/>
              </a:rPr>
              <a:t>isoperibolic</a:t>
            </a:r>
            <a:r>
              <a:rPr lang="en-US" sz="1200" kern="1200" smtClean="0">
                <a:solidFill>
                  <a:schemeClr val="tx1"/>
                </a:solidFill>
                <a:effectLst/>
                <a:latin typeface="Arial" charset="0"/>
                <a:ea typeface="+mn-ea"/>
                <a:cs typeface="+mn-cs"/>
              </a:rPr>
              <a:t> conditions the battery can cool down </a:t>
            </a:r>
            <a:r>
              <a:rPr lang="en-US" sz="1200" kern="1200" err="1" smtClean="0">
                <a:solidFill>
                  <a:schemeClr val="tx1"/>
                </a:solidFill>
                <a:effectLst/>
                <a:latin typeface="Arial" charset="0"/>
                <a:ea typeface="+mn-ea"/>
                <a:cs typeface="+mn-cs"/>
              </a:rPr>
              <a:t>indepently</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 under adiabatic conditions the battery heat up</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Temperature increase rises with rising C-rate </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At adiabatic conditions significant temperature rise even for low charge/discharge rates </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Separation of reversible and irreversible heat effects possible </a:t>
            </a:r>
            <a:r>
              <a:rPr lang="en-US" sz="1200" b="1" kern="1200" err="1" smtClean="0">
                <a:solidFill>
                  <a:schemeClr val="tx1"/>
                </a:solidFill>
                <a:effectLst/>
                <a:latin typeface="Arial" charset="0"/>
                <a:ea typeface="+mn-ea"/>
                <a:cs typeface="+mn-cs"/>
              </a:rPr>
              <a:t>klick</a:t>
            </a:r>
            <a:endParaRPr lang="de-DE" sz="1200" kern="1200" smtClean="0">
              <a:solidFill>
                <a:schemeClr val="tx1"/>
              </a:solidFill>
              <a:effectLst/>
              <a:latin typeface="Arial" charset="0"/>
              <a:ea typeface="+mn-ea"/>
              <a:cs typeface="+mn-cs"/>
            </a:endParaRPr>
          </a:p>
          <a:p>
            <a:pPr marL="171436" indent="-171436">
              <a:buFontTx/>
              <a:buChar char="-"/>
            </a:pPr>
            <a:endParaRPr lang="de-DE"/>
          </a:p>
        </p:txBody>
      </p:sp>
      <p:sp>
        <p:nvSpPr>
          <p:cNvPr id="4" name="Fußzeilenplatzhalter 3"/>
          <p:cNvSpPr>
            <a:spLocks noGrp="1"/>
          </p:cNvSpPr>
          <p:nvPr>
            <p:ph type="ftr" sz="quarter" idx="10"/>
          </p:nvPr>
        </p:nvSpPr>
        <p:spPr/>
        <p:txBody>
          <a:bodyPr/>
          <a:lstStyle/>
          <a:p>
            <a:r>
              <a:rPr lang="de-DE" smtClean="0"/>
              <a:t>Prof. Dr. Max Mustermann | </a:t>
            </a:r>
            <a:br>
              <a:rPr lang="de-DE" smtClean="0"/>
            </a:br>
            <a:r>
              <a:rPr lang="de-DE" smtClean="0"/>
              <a:t>Name of Faculty</a:t>
            </a:r>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18</a:t>
            </a:fld>
            <a:endParaRPr lang="de-DE"/>
          </a:p>
        </p:txBody>
      </p:sp>
    </p:spTree>
    <p:extLst>
      <p:ext uri="{BB962C8B-B14F-4D97-AF65-F5344CB8AC3E}">
        <p14:creationId xmlns:p14="http://schemas.microsoft.com/office/powerpoint/2010/main" val="1097290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GB" sz="1200" kern="1200" smtClean="0">
                <a:solidFill>
                  <a:schemeClr val="tx1"/>
                </a:solidFill>
                <a:effectLst/>
                <a:latin typeface="Arial" charset="0"/>
                <a:ea typeface="+mn-ea"/>
                <a:cs typeface="+mn-cs"/>
              </a:rPr>
              <a:t>- I will gratefully acknowledge the </a:t>
            </a:r>
            <a:r>
              <a:rPr lang="en-US" sz="1200" kern="1200" smtClean="0">
                <a:solidFill>
                  <a:schemeClr val="tx1"/>
                </a:solidFill>
                <a:effectLst/>
                <a:latin typeface="Arial" charset="0"/>
                <a:ea typeface="+mn-ea"/>
                <a:cs typeface="+mn-cs"/>
              </a:rPr>
              <a:t>German Research Foundation</a:t>
            </a:r>
            <a:r>
              <a:rPr lang="en-US" sz="1200" b="1" kern="1200" smtClean="0">
                <a:solidFill>
                  <a:schemeClr val="tx1"/>
                </a:solidFill>
                <a:effectLst/>
                <a:latin typeface="Arial" charset="0"/>
                <a:ea typeface="+mn-ea"/>
                <a:cs typeface="+mn-cs"/>
              </a:rPr>
              <a:t> </a:t>
            </a:r>
            <a:r>
              <a:rPr lang="en-GB" sz="1200" kern="1200" smtClean="0">
                <a:solidFill>
                  <a:schemeClr val="tx1"/>
                </a:solidFill>
                <a:effectLst/>
                <a:latin typeface="Arial" charset="0"/>
                <a:ea typeface="+mn-ea"/>
                <a:cs typeface="+mn-cs"/>
              </a:rPr>
              <a:t>priority programme SPP1473 </a:t>
            </a:r>
            <a:r>
              <a:rPr lang="en-GB" sz="1200" kern="1200" err="1" smtClean="0">
                <a:solidFill>
                  <a:schemeClr val="tx1"/>
                </a:solidFill>
                <a:effectLst/>
                <a:latin typeface="Arial" charset="0"/>
                <a:ea typeface="+mn-ea"/>
                <a:cs typeface="+mn-cs"/>
              </a:rPr>
              <a:t>WeNDeLIB</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Thank you for your attention</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Are there any questions?</a:t>
            </a:r>
            <a:endParaRPr lang="de-DE" sz="1200" kern="1200" smtClean="0">
              <a:solidFill>
                <a:schemeClr val="tx1"/>
              </a:solidFill>
              <a:effectLst/>
              <a:latin typeface="Arial" charset="0"/>
              <a:ea typeface="+mn-ea"/>
              <a:cs typeface="+mn-cs"/>
            </a:endParaRPr>
          </a:p>
          <a:p>
            <a:endParaRPr lang="de-DE"/>
          </a:p>
        </p:txBody>
      </p:sp>
      <p:sp>
        <p:nvSpPr>
          <p:cNvPr id="4" name="Fußzeilenplatzhalter 3"/>
          <p:cNvSpPr>
            <a:spLocks noGrp="1"/>
          </p:cNvSpPr>
          <p:nvPr>
            <p:ph type="ftr" sz="quarter" idx="10"/>
          </p:nvPr>
        </p:nvSpPr>
        <p:spPr/>
        <p:txBody>
          <a:bodyPr/>
          <a:lstStyle/>
          <a:p>
            <a:r>
              <a:rPr lang="de-DE" smtClean="0"/>
              <a:t>Prof. Dr. Max Mustermann | </a:t>
            </a:r>
            <a:br>
              <a:rPr lang="de-DE" smtClean="0"/>
            </a:br>
            <a:r>
              <a:rPr lang="de-DE" smtClean="0"/>
              <a:t>Name of Faculty</a:t>
            </a:r>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19</a:t>
            </a:fld>
            <a:endParaRPr lang="de-DE"/>
          </a:p>
        </p:txBody>
      </p:sp>
    </p:spTree>
    <p:extLst>
      <p:ext uri="{BB962C8B-B14F-4D97-AF65-F5344CB8AC3E}">
        <p14:creationId xmlns:p14="http://schemas.microsoft.com/office/powerpoint/2010/main" val="2014074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US" sz="1200" kern="1200" smtClean="0">
                <a:solidFill>
                  <a:schemeClr val="tx1"/>
                </a:solidFill>
                <a:effectLst/>
                <a:latin typeface="Arial" charset="0"/>
                <a:ea typeface="+mn-ea"/>
                <a:cs typeface="+mn-cs"/>
              </a:rPr>
              <a:t>- Now to the short outline of my presentation:</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First I give a short introduction in operating modes </a:t>
            </a:r>
            <a:r>
              <a:rPr lang="en-US" sz="1200" b="1" kern="1200" err="1" smtClean="0">
                <a:solidFill>
                  <a:schemeClr val="tx1"/>
                </a:solidFill>
                <a:effectLst/>
                <a:latin typeface="Arial" charset="0"/>
                <a:ea typeface="+mn-ea"/>
                <a:cs typeface="+mn-cs"/>
              </a:rPr>
              <a:t>klick</a:t>
            </a:r>
            <a:r>
              <a:rPr lang="en-US" sz="1200" kern="1200" smtClean="0">
                <a:solidFill>
                  <a:schemeClr val="tx1"/>
                </a:solidFill>
                <a:effectLst/>
                <a:latin typeface="Arial" charset="0"/>
                <a:ea typeface="+mn-ea"/>
                <a:cs typeface="+mn-cs"/>
              </a:rPr>
              <a:t>, the heat generation and energy balance of lithium ion batteries</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Afterwards I want to introduce my accelerating rate calorimeter </a:t>
            </a:r>
            <a:r>
              <a:rPr lang="en-US" sz="1200" b="1" kern="1200" err="1" smtClean="0">
                <a:solidFill>
                  <a:schemeClr val="tx1"/>
                </a:solidFill>
                <a:effectLst/>
                <a:latin typeface="Arial" charset="0"/>
                <a:ea typeface="+mn-ea"/>
                <a:cs typeface="+mn-cs"/>
              </a:rPr>
              <a:t>klick</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And in the following I show some measurements under different conditions </a:t>
            </a:r>
            <a:r>
              <a:rPr lang="en-US" sz="1200" b="1" kern="1200" err="1" smtClean="0">
                <a:solidFill>
                  <a:schemeClr val="tx1"/>
                </a:solidFill>
                <a:effectLst/>
                <a:latin typeface="Arial" charset="0"/>
                <a:ea typeface="+mn-ea"/>
                <a:cs typeface="+mn-cs"/>
              </a:rPr>
              <a:t>klick</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At the End I give a short conclusion </a:t>
            </a:r>
            <a:r>
              <a:rPr lang="en-US" sz="1200" b="1" kern="1200" err="1" smtClean="0">
                <a:solidFill>
                  <a:schemeClr val="tx1"/>
                </a:solidFill>
                <a:effectLst/>
                <a:latin typeface="Arial" charset="0"/>
                <a:ea typeface="+mn-ea"/>
                <a:cs typeface="+mn-cs"/>
              </a:rPr>
              <a:t>klick</a:t>
            </a:r>
            <a:endParaRPr lang="de-DE" sz="1200" kern="1200" smtClean="0">
              <a:solidFill>
                <a:schemeClr val="tx1"/>
              </a:solidFill>
              <a:effectLst/>
              <a:latin typeface="Arial" charset="0"/>
              <a:ea typeface="+mn-ea"/>
              <a:cs typeface="+mn-cs"/>
            </a:endParaRPr>
          </a:p>
          <a:p>
            <a:pPr marL="171436" indent="-171436">
              <a:buFontTx/>
              <a:buChar char="-"/>
            </a:pPr>
            <a:endParaRPr lang="de-DE"/>
          </a:p>
        </p:txBody>
      </p:sp>
      <p:sp>
        <p:nvSpPr>
          <p:cNvPr id="4" name="Fußzeilenplatzhalter 3"/>
          <p:cNvSpPr>
            <a:spLocks noGrp="1"/>
          </p:cNvSpPr>
          <p:nvPr>
            <p:ph type="ftr" sz="quarter" idx="10"/>
          </p:nvPr>
        </p:nvSpPr>
        <p:spPr/>
        <p:txBody>
          <a:bodyPr/>
          <a:lstStyle/>
          <a:p>
            <a:r>
              <a:rPr lang="de-DE" smtClean="0"/>
              <a:t>Prof. Dr. Max Mustermann | </a:t>
            </a:r>
            <a:br>
              <a:rPr lang="de-DE" smtClean="0"/>
            </a:br>
            <a:r>
              <a:rPr lang="de-DE" smtClean="0"/>
              <a:t>Name of Faculty</a:t>
            </a:r>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2</a:t>
            </a:fld>
            <a:endParaRPr lang="de-DE"/>
          </a:p>
        </p:txBody>
      </p:sp>
    </p:spTree>
    <p:extLst>
      <p:ext uri="{BB962C8B-B14F-4D97-AF65-F5344CB8AC3E}">
        <p14:creationId xmlns:p14="http://schemas.microsoft.com/office/powerpoint/2010/main" val="109729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US" sz="1200" kern="1200" smtClean="0">
                <a:solidFill>
                  <a:schemeClr val="tx1"/>
                </a:solidFill>
                <a:effectLst/>
                <a:latin typeface="Arial" charset="0"/>
                <a:ea typeface="+mn-ea"/>
                <a:cs typeface="+mn-cs"/>
              </a:rPr>
              <a:t>- LI-ion batteries consists of high energetic and reactive cathode and anode material, with a direct contact to a flammable electrolyte -&gt; because of this safety must be guaranteed</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Depending on different operation conditions, like high temperature </a:t>
            </a:r>
            <a:r>
              <a:rPr lang="en-US" sz="1200" b="1" kern="1200" err="1" smtClean="0">
                <a:solidFill>
                  <a:schemeClr val="tx1"/>
                </a:solidFill>
                <a:effectLst/>
                <a:latin typeface="Arial" charset="0"/>
                <a:ea typeface="+mn-ea"/>
                <a:cs typeface="+mn-cs"/>
              </a:rPr>
              <a:t>klick</a:t>
            </a:r>
            <a:r>
              <a:rPr lang="en-US" sz="1200" kern="1200" smtClean="0">
                <a:solidFill>
                  <a:schemeClr val="tx1"/>
                </a:solidFill>
                <a:effectLst/>
                <a:latin typeface="Arial" charset="0"/>
                <a:ea typeface="+mn-ea"/>
                <a:cs typeface="+mn-cs"/>
              </a:rPr>
              <a:t>, mechanical stress </a:t>
            </a:r>
            <a:r>
              <a:rPr lang="en-US" sz="1200" b="1" kern="1200" err="1" smtClean="0">
                <a:solidFill>
                  <a:schemeClr val="tx1"/>
                </a:solidFill>
                <a:effectLst/>
                <a:latin typeface="Arial" charset="0"/>
                <a:ea typeface="+mn-ea"/>
                <a:cs typeface="+mn-cs"/>
              </a:rPr>
              <a:t>klick</a:t>
            </a:r>
            <a:r>
              <a:rPr lang="en-US" sz="1200" kern="1200" smtClean="0">
                <a:solidFill>
                  <a:schemeClr val="tx1"/>
                </a:solidFill>
                <a:effectLst/>
                <a:latin typeface="Arial" charset="0"/>
                <a:ea typeface="+mn-ea"/>
                <a:cs typeface="+mn-cs"/>
              </a:rPr>
              <a:t> or short circuit </a:t>
            </a:r>
            <a:r>
              <a:rPr lang="en-US" sz="1200" b="1" kern="1200" err="1" smtClean="0">
                <a:solidFill>
                  <a:schemeClr val="tx1"/>
                </a:solidFill>
                <a:effectLst/>
                <a:latin typeface="Arial" charset="0"/>
                <a:ea typeface="+mn-ea"/>
                <a:cs typeface="+mn-cs"/>
              </a:rPr>
              <a:t>klick</a:t>
            </a:r>
            <a:r>
              <a:rPr lang="en-US" sz="1200" kern="1200" smtClean="0">
                <a:solidFill>
                  <a:schemeClr val="tx1"/>
                </a:solidFill>
                <a:effectLst/>
                <a:latin typeface="Arial" charset="0"/>
                <a:ea typeface="+mn-ea"/>
                <a:cs typeface="+mn-cs"/>
              </a:rPr>
              <a:t>, you can see exothermic reactions in batteries</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Here are some examples what can happen if batteries overheat or were charged in the wrong way </a:t>
            </a:r>
            <a:r>
              <a:rPr lang="en-US" sz="1200" b="1" kern="1200" err="1" smtClean="0">
                <a:solidFill>
                  <a:schemeClr val="tx1"/>
                </a:solidFill>
                <a:effectLst/>
                <a:latin typeface="Arial" charset="0"/>
                <a:ea typeface="+mn-ea"/>
                <a:cs typeface="+mn-cs"/>
              </a:rPr>
              <a:t>klick</a:t>
            </a:r>
            <a:endParaRPr lang="de-DE" sz="1200" kern="1200" smtClean="0">
              <a:solidFill>
                <a:schemeClr val="tx1"/>
              </a:solidFill>
              <a:effectLst/>
              <a:latin typeface="Arial" charset="0"/>
              <a:ea typeface="+mn-ea"/>
              <a:cs typeface="+mn-cs"/>
            </a:endParaRPr>
          </a:p>
          <a:p>
            <a:pPr marL="171436" indent="-171436">
              <a:buFontTx/>
              <a:buChar char="-"/>
            </a:pPr>
            <a:endParaRPr lang="de-DE"/>
          </a:p>
        </p:txBody>
      </p:sp>
      <p:sp>
        <p:nvSpPr>
          <p:cNvPr id="4" name="Fußzeilenplatzhalter 3"/>
          <p:cNvSpPr>
            <a:spLocks noGrp="1"/>
          </p:cNvSpPr>
          <p:nvPr>
            <p:ph type="ftr" sz="quarter" idx="10"/>
          </p:nvPr>
        </p:nvSpPr>
        <p:spPr/>
        <p:txBody>
          <a:bodyPr/>
          <a:lstStyle/>
          <a:p>
            <a:r>
              <a:rPr lang="de-DE" smtClean="0"/>
              <a:t>Prof. Dr. Max Mustermann | </a:t>
            </a:r>
            <a:br>
              <a:rPr lang="de-DE" smtClean="0"/>
            </a:br>
            <a:r>
              <a:rPr lang="de-DE" smtClean="0"/>
              <a:t>Name of Faculty</a:t>
            </a:r>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3</a:t>
            </a:fld>
            <a:endParaRPr lang="de-DE"/>
          </a:p>
        </p:txBody>
      </p:sp>
    </p:spTree>
    <p:extLst>
      <p:ext uri="{BB962C8B-B14F-4D97-AF65-F5344CB8AC3E}">
        <p14:creationId xmlns:p14="http://schemas.microsoft.com/office/powerpoint/2010/main" val="1097290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US" sz="1200" kern="1200" smtClean="0">
                <a:solidFill>
                  <a:schemeClr val="tx1"/>
                </a:solidFill>
                <a:effectLst/>
                <a:latin typeface="Arial" charset="0"/>
                <a:ea typeface="+mn-ea"/>
                <a:cs typeface="+mn-cs"/>
              </a:rPr>
              <a:t>- Who wants to understand lithium ion batteries, must understand the correlations between materials properties, crystal chemistry as well as electrochemical performance and safety fundamentals of the battery</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The investigations of the thermodynamic properties and thereby the safety of the battery are </a:t>
            </a:r>
            <a:r>
              <a:rPr lang="en-US" sz="1200" b="1" kern="1200" err="1" smtClean="0">
                <a:solidFill>
                  <a:schemeClr val="tx1"/>
                </a:solidFill>
                <a:effectLst/>
                <a:latin typeface="Arial" charset="0"/>
                <a:ea typeface="+mn-ea"/>
                <a:cs typeface="+mn-cs"/>
              </a:rPr>
              <a:t>klick</a:t>
            </a:r>
            <a:r>
              <a:rPr lang="en-US" sz="1200" kern="1200" smtClean="0">
                <a:solidFill>
                  <a:schemeClr val="tx1"/>
                </a:solidFill>
                <a:effectLst/>
                <a:latin typeface="Arial" charset="0"/>
                <a:ea typeface="+mn-ea"/>
                <a:cs typeface="+mn-cs"/>
              </a:rPr>
              <a:t> the tasks of the accelerating rate calorimeter, short ARC – about this I want to talk today </a:t>
            </a:r>
            <a:r>
              <a:rPr lang="en-US" sz="1200" b="1" kern="1200" err="1" smtClean="0">
                <a:solidFill>
                  <a:schemeClr val="tx1"/>
                </a:solidFill>
                <a:effectLst/>
                <a:latin typeface="Arial" charset="0"/>
                <a:ea typeface="+mn-ea"/>
                <a:cs typeface="+mn-cs"/>
              </a:rPr>
              <a:t>klick</a:t>
            </a:r>
            <a:r>
              <a:rPr lang="en-US" sz="1200" kern="1200" smtClean="0">
                <a:solidFill>
                  <a:schemeClr val="tx1"/>
                </a:solidFill>
                <a:effectLst/>
                <a:latin typeface="Arial" charset="0"/>
                <a:ea typeface="+mn-ea"/>
                <a:cs typeface="+mn-cs"/>
              </a:rPr>
              <a:t> </a:t>
            </a:r>
            <a:endParaRPr lang="de-DE" sz="1200" kern="1200" smtClean="0">
              <a:solidFill>
                <a:schemeClr val="tx1"/>
              </a:solidFill>
              <a:effectLst/>
              <a:latin typeface="Arial" charset="0"/>
              <a:ea typeface="+mn-ea"/>
              <a:cs typeface="+mn-cs"/>
            </a:endParaRPr>
          </a:p>
          <a:p>
            <a:pPr marL="171436" indent="-171436">
              <a:buFontTx/>
              <a:buChar char="-"/>
            </a:pPr>
            <a:endParaRPr lang="de-DE"/>
          </a:p>
        </p:txBody>
      </p:sp>
      <p:sp>
        <p:nvSpPr>
          <p:cNvPr id="4" name="Fußzeilenplatzhalter 3"/>
          <p:cNvSpPr>
            <a:spLocks noGrp="1"/>
          </p:cNvSpPr>
          <p:nvPr>
            <p:ph type="ftr" sz="quarter" idx="10"/>
          </p:nvPr>
        </p:nvSpPr>
        <p:spPr/>
        <p:txBody>
          <a:bodyPr/>
          <a:lstStyle/>
          <a:p>
            <a:r>
              <a:rPr lang="de-DE" smtClean="0"/>
              <a:t>Prof. Dr. Max Mustermann | </a:t>
            </a:r>
            <a:br>
              <a:rPr lang="de-DE" smtClean="0"/>
            </a:br>
            <a:r>
              <a:rPr lang="de-DE" smtClean="0"/>
              <a:t>Name of Faculty</a:t>
            </a:r>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4</a:t>
            </a:fld>
            <a:endParaRPr lang="de-DE"/>
          </a:p>
        </p:txBody>
      </p:sp>
    </p:spTree>
    <p:extLst>
      <p:ext uri="{BB962C8B-B14F-4D97-AF65-F5344CB8AC3E}">
        <p14:creationId xmlns:p14="http://schemas.microsoft.com/office/powerpoint/2010/main" val="109729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US" sz="1200" kern="1200" smtClean="0">
                <a:solidFill>
                  <a:schemeClr val="tx1"/>
                </a:solidFill>
                <a:effectLst/>
                <a:latin typeface="Arial" charset="0"/>
                <a:ea typeface="+mn-ea"/>
                <a:cs typeface="+mn-cs"/>
              </a:rPr>
              <a:t>- First the set-up of a lithium ion battery</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For example: li-graphite-anode on a current collector consists of copper and on the other side the cathode material on a current collector consists of aluminum, and between for areal and electrical separation a separator impregnated with electrolyte</a:t>
            </a:r>
            <a:endParaRPr lang="de-DE" sz="1200" kern="1200" smtClean="0">
              <a:solidFill>
                <a:schemeClr val="tx1"/>
              </a:solidFill>
              <a:effectLst/>
              <a:latin typeface="Arial" charset="0"/>
              <a:ea typeface="+mn-ea"/>
              <a:cs typeface="+mn-cs"/>
            </a:endParaRPr>
          </a:p>
          <a:p>
            <a:pPr lvl="0"/>
            <a:r>
              <a:rPr lang="de-DE" sz="1200" kern="1200" smtClean="0">
                <a:solidFill>
                  <a:schemeClr val="tx1"/>
                </a:solidFill>
                <a:effectLst/>
                <a:latin typeface="Arial" charset="0"/>
                <a:ea typeface="+mn-ea"/>
                <a:cs typeface="+mn-cs"/>
              </a:rPr>
              <a:t>- </a:t>
            </a:r>
            <a:r>
              <a:rPr lang="de-DE" sz="1200" kern="1200" err="1" smtClean="0">
                <a:solidFill>
                  <a:schemeClr val="tx1"/>
                </a:solidFill>
                <a:effectLst/>
                <a:latin typeface="Arial" charset="0"/>
                <a:ea typeface="+mn-ea"/>
                <a:cs typeface="+mn-cs"/>
              </a:rPr>
              <a:t>discharge</a:t>
            </a:r>
            <a:r>
              <a:rPr lang="de-DE" sz="1200" kern="1200" smtClean="0">
                <a:solidFill>
                  <a:schemeClr val="tx1"/>
                </a:solidFill>
                <a:effectLst/>
                <a:latin typeface="Arial" charset="0"/>
                <a:ea typeface="+mn-ea"/>
                <a:cs typeface="+mn-cs"/>
              </a:rPr>
              <a:t>:</a:t>
            </a:r>
          </a:p>
          <a:p>
            <a:pPr lvl="0"/>
            <a:r>
              <a:rPr lang="de-DE" sz="1200" kern="1200" smtClean="0">
                <a:solidFill>
                  <a:schemeClr val="tx1"/>
                </a:solidFill>
                <a:effectLst/>
                <a:latin typeface="Arial" charset="0"/>
                <a:ea typeface="+mn-ea"/>
                <a:cs typeface="+mn-cs"/>
              </a:rPr>
              <a:t>- material </a:t>
            </a:r>
            <a:r>
              <a:rPr lang="de-DE" sz="1200" kern="1200" err="1" smtClean="0">
                <a:solidFill>
                  <a:schemeClr val="tx1"/>
                </a:solidFill>
                <a:effectLst/>
                <a:latin typeface="Arial" charset="0"/>
                <a:ea typeface="+mn-ea"/>
                <a:cs typeface="+mn-cs"/>
              </a:rPr>
              <a:t>of</a:t>
            </a:r>
            <a:r>
              <a:rPr lang="de-DE" sz="1200" kern="1200" smtClean="0">
                <a:solidFill>
                  <a:schemeClr val="tx1"/>
                </a:solidFill>
                <a:effectLst/>
                <a:latin typeface="Arial" charset="0"/>
                <a:ea typeface="+mn-ea"/>
                <a:cs typeface="+mn-cs"/>
              </a:rPr>
              <a:t> </a:t>
            </a:r>
            <a:r>
              <a:rPr lang="de-DE" sz="1200" kern="1200" err="1" smtClean="0">
                <a:solidFill>
                  <a:schemeClr val="tx1"/>
                </a:solidFill>
                <a:effectLst/>
                <a:latin typeface="Arial" charset="0"/>
                <a:ea typeface="+mn-ea"/>
                <a:cs typeface="+mn-cs"/>
              </a:rPr>
              <a:t>anode</a:t>
            </a:r>
            <a:r>
              <a:rPr lang="de-DE" sz="1200" kern="1200" smtClean="0">
                <a:solidFill>
                  <a:schemeClr val="tx1"/>
                </a:solidFill>
                <a:effectLst/>
                <a:latin typeface="Arial" charset="0"/>
                <a:ea typeface="+mn-ea"/>
                <a:cs typeface="+mn-cs"/>
              </a:rPr>
              <a:t> </a:t>
            </a:r>
            <a:r>
              <a:rPr lang="de-DE" sz="1200" kern="1200" err="1" smtClean="0">
                <a:solidFill>
                  <a:schemeClr val="tx1"/>
                </a:solidFill>
                <a:effectLst/>
                <a:latin typeface="Arial" charset="0"/>
                <a:ea typeface="+mn-ea"/>
                <a:cs typeface="+mn-cs"/>
              </a:rPr>
              <a:t>oxidized</a:t>
            </a:r>
            <a:r>
              <a:rPr lang="de-DE" sz="1200" kern="1200" smtClean="0">
                <a:solidFill>
                  <a:schemeClr val="tx1"/>
                </a:solidFill>
                <a:effectLst/>
                <a:latin typeface="Arial" charset="0"/>
                <a:ea typeface="+mn-ea"/>
                <a:cs typeface="+mn-cs"/>
              </a:rPr>
              <a:t> </a:t>
            </a:r>
            <a:r>
              <a:rPr lang="en-US" sz="1200" kern="1200" smtClean="0">
                <a:solidFill>
                  <a:schemeClr val="tx1"/>
                </a:solidFill>
                <a:effectLst/>
                <a:latin typeface="Arial" charset="0"/>
                <a:ea typeface="+mn-ea"/>
                <a:cs typeface="+mn-cs"/>
              </a:rPr>
              <a:t>→ layer structure, li lies between carbon layers, li-atoms deliver one electron away and moves as li</a:t>
            </a:r>
            <a:r>
              <a:rPr lang="en-US" sz="1200" kern="1200" baseline="30000" smtClean="0">
                <a:solidFill>
                  <a:schemeClr val="tx1"/>
                </a:solidFill>
                <a:effectLst/>
                <a:latin typeface="Arial" charset="0"/>
                <a:ea typeface="+mn-ea"/>
                <a:cs typeface="+mn-cs"/>
              </a:rPr>
              <a:t>+</a:t>
            </a:r>
            <a:r>
              <a:rPr lang="en-US" sz="1200" kern="1200" smtClean="0">
                <a:solidFill>
                  <a:schemeClr val="tx1"/>
                </a:solidFill>
                <a:effectLst/>
                <a:latin typeface="Arial" charset="0"/>
                <a:ea typeface="+mn-ea"/>
                <a:cs typeface="+mn-cs"/>
              </a:rPr>
              <a:t>-ion to the cathode</a:t>
            </a:r>
            <a:endParaRPr lang="de-DE" sz="1200" kern="1200" smtClean="0">
              <a:solidFill>
                <a:schemeClr val="tx1"/>
              </a:solidFill>
              <a:effectLst/>
              <a:latin typeface="Arial" charset="0"/>
              <a:ea typeface="+mn-ea"/>
              <a:cs typeface="+mn-cs"/>
            </a:endParaRPr>
          </a:p>
          <a:p>
            <a:pPr lvl="0"/>
            <a:r>
              <a:rPr lang="de-DE" sz="1200" kern="1200" smtClean="0">
                <a:solidFill>
                  <a:schemeClr val="tx1"/>
                </a:solidFill>
                <a:effectLst/>
                <a:latin typeface="Arial" charset="0"/>
                <a:ea typeface="+mn-ea"/>
                <a:cs typeface="+mn-cs"/>
              </a:rPr>
              <a:t>- material </a:t>
            </a:r>
            <a:r>
              <a:rPr lang="de-DE" sz="1200" kern="1200" err="1" smtClean="0">
                <a:solidFill>
                  <a:schemeClr val="tx1"/>
                </a:solidFill>
                <a:effectLst/>
                <a:latin typeface="Arial" charset="0"/>
                <a:ea typeface="+mn-ea"/>
                <a:cs typeface="+mn-cs"/>
              </a:rPr>
              <a:t>of</a:t>
            </a:r>
            <a:r>
              <a:rPr lang="de-DE" sz="1200" kern="1200" smtClean="0">
                <a:solidFill>
                  <a:schemeClr val="tx1"/>
                </a:solidFill>
                <a:effectLst/>
                <a:latin typeface="Arial" charset="0"/>
                <a:ea typeface="+mn-ea"/>
                <a:cs typeface="+mn-cs"/>
              </a:rPr>
              <a:t> </a:t>
            </a:r>
            <a:r>
              <a:rPr lang="de-DE" sz="1200" kern="1200" err="1" smtClean="0">
                <a:solidFill>
                  <a:schemeClr val="tx1"/>
                </a:solidFill>
                <a:effectLst/>
                <a:latin typeface="Arial" charset="0"/>
                <a:ea typeface="+mn-ea"/>
                <a:cs typeface="+mn-cs"/>
              </a:rPr>
              <a:t>cathode</a:t>
            </a:r>
            <a:r>
              <a:rPr lang="de-DE" sz="1200" kern="1200" smtClean="0">
                <a:solidFill>
                  <a:schemeClr val="tx1"/>
                </a:solidFill>
                <a:effectLst/>
                <a:latin typeface="Arial" charset="0"/>
                <a:ea typeface="+mn-ea"/>
                <a:cs typeface="+mn-cs"/>
              </a:rPr>
              <a:t> </a:t>
            </a:r>
            <a:r>
              <a:rPr lang="de-DE" sz="1200" kern="1200" err="1" smtClean="0">
                <a:solidFill>
                  <a:schemeClr val="tx1"/>
                </a:solidFill>
                <a:effectLst/>
                <a:latin typeface="Arial" charset="0"/>
                <a:ea typeface="+mn-ea"/>
                <a:cs typeface="+mn-cs"/>
              </a:rPr>
              <a:t>reduced</a:t>
            </a:r>
            <a:r>
              <a:rPr lang="de-DE" sz="1200" kern="1200" baseline="0" smtClean="0">
                <a:solidFill>
                  <a:schemeClr val="tx1"/>
                </a:solidFill>
                <a:effectLst/>
                <a:latin typeface="Arial" charset="0"/>
                <a:ea typeface="+mn-ea"/>
                <a:cs typeface="+mn-cs"/>
              </a:rPr>
              <a:t> </a:t>
            </a:r>
            <a:r>
              <a:rPr lang="en-US" sz="1200" kern="1200" smtClean="0">
                <a:solidFill>
                  <a:schemeClr val="tx1"/>
                </a:solidFill>
                <a:effectLst/>
                <a:latin typeface="Arial" charset="0"/>
                <a:ea typeface="+mn-ea"/>
                <a:cs typeface="+mn-cs"/>
              </a:rPr>
              <a:t>→ </a:t>
            </a:r>
            <a:r>
              <a:rPr lang="en-US" sz="1200" kern="1200" err="1" smtClean="0">
                <a:solidFill>
                  <a:schemeClr val="tx1"/>
                </a:solidFill>
                <a:effectLst/>
                <a:latin typeface="Arial" charset="0"/>
                <a:ea typeface="+mn-ea"/>
                <a:cs typeface="+mn-cs"/>
              </a:rPr>
              <a:t>spinell</a:t>
            </a:r>
            <a:r>
              <a:rPr lang="en-US" sz="1200" kern="1200" smtClean="0">
                <a:solidFill>
                  <a:schemeClr val="tx1"/>
                </a:solidFill>
                <a:effectLst/>
                <a:latin typeface="Arial" charset="0"/>
                <a:ea typeface="+mn-ea"/>
                <a:cs typeface="+mn-cs"/>
              </a:rPr>
              <a:t> structure, li</a:t>
            </a:r>
            <a:r>
              <a:rPr lang="en-US" sz="1200" kern="1200" baseline="30000" smtClean="0">
                <a:solidFill>
                  <a:schemeClr val="tx1"/>
                </a:solidFill>
                <a:effectLst/>
                <a:latin typeface="Arial" charset="0"/>
                <a:ea typeface="+mn-ea"/>
                <a:cs typeface="+mn-cs"/>
              </a:rPr>
              <a:t>+</a:t>
            </a:r>
            <a:r>
              <a:rPr lang="en-US" sz="1200" kern="1200" smtClean="0">
                <a:solidFill>
                  <a:schemeClr val="tx1"/>
                </a:solidFill>
                <a:effectLst/>
                <a:latin typeface="Arial" charset="0"/>
                <a:ea typeface="+mn-ea"/>
                <a:cs typeface="+mn-cs"/>
              </a:rPr>
              <a:t>-ions lies in tubes</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In the discharge state the li</a:t>
            </a:r>
            <a:r>
              <a:rPr lang="en-US" sz="1200" kern="1200" baseline="30000" smtClean="0">
                <a:solidFill>
                  <a:schemeClr val="tx1"/>
                </a:solidFill>
                <a:effectLst/>
                <a:latin typeface="Arial" charset="0"/>
                <a:ea typeface="+mn-ea"/>
                <a:cs typeface="+mn-cs"/>
              </a:rPr>
              <a:t>+</a:t>
            </a:r>
            <a:r>
              <a:rPr lang="en-US" sz="1200" kern="1200" smtClean="0">
                <a:solidFill>
                  <a:schemeClr val="tx1"/>
                </a:solidFill>
                <a:effectLst/>
                <a:latin typeface="Arial" charset="0"/>
                <a:ea typeface="+mn-ea"/>
                <a:cs typeface="+mn-cs"/>
              </a:rPr>
              <a:t>-ions stay ionized, because the electrons are absorbed by transitions metal ions</a:t>
            </a:r>
            <a:endParaRPr lang="de-DE" sz="1200" kern="1200" smtClean="0">
              <a:solidFill>
                <a:schemeClr val="tx1"/>
              </a:solidFill>
              <a:effectLst/>
              <a:latin typeface="Arial" charset="0"/>
              <a:ea typeface="+mn-ea"/>
              <a:cs typeface="+mn-cs"/>
            </a:endParaRPr>
          </a:p>
          <a:p>
            <a:pPr lvl="0"/>
            <a:r>
              <a:rPr lang="de-DE" sz="1200" kern="1200" smtClean="0">
                <a:solidFill>
                  <a:schemeClr val="tx1"/>
                </a:solidFill>
                <a:effectLst/>
                <a:latin typeface="Arial" charset="0"/>
                <a:ea typeface="+mn-ea"/>
                <a:cs typeface="+mn-cs"/>
              </a:rPr>
              <a:t>- </a:t>
            </a:r>
            <a:r>
              <a:rPr lang="de-DE" sz="1200" kern="1200" err="1" smtClean="0">
                <a:solidFill>
                  <a:schemeClr val="tx1"/>
                </a:solidFill>
                <a:effectLst/>
                <a:latin typeface="Arial" charset="0"/>
                <a:ea typeface="+mn-ea"/>
                <a:cs typeface="+mn-cs"/>
              </a:rPr>
              <a:t>charge</a:t>
            </a:r>
            <a:r>
              <a:rPr lang="de-DE" sz="1200" kern="1200" smtClean="0">
                <a:solidFill>
                  <a:schemeClr val="tx1"/>
                </a:solidFill>
                <a:effectLst/>
                <a:latin typeface="Arial" charset="0"/>
                <a:ea typeface="+mn-ea"/>
                <a:cs typeface="+mn-cs"/>
              </a:rPr>
              <a:t>:</a:t>
            </a:r>
          </a:p>
          <a:p>
            <a:pPr lvl="0"/>
            <a:r>
              <a:rPr lang="de-DE" sz="1200" kern="1200" smtClean="0">
                <a:solidFill>
                  <a:schemeClr val="tx1"/>
                </a:solidFill>
                <a:effectLst/>
                <a:latin typeface="Arial" charset="0"/>
                <a:ea typeface="+mn-ea"/>
                <a:cs typeface="+mn-cs"/>
              </a:rPr>
              <a:t>- material </a:t>
            </a:r>
            <a:r>
              <a:rPr lang="de-DE" sz="1200" kern="1200" err="1" smtClean="0">
                <a:solidFill>
                  <a:schemeClr val="tx1"/>
                </a:solidFill>
                <a:effectLst/>
                <a:latin typeface="Arial" charset="0"/>
                <a:ea typeface="+mn-ea"/>
                <a:cs typeface="+mn-cs"/>
              </a:rPr>
              <a:t>of</a:t>
            </a:r>
            <a:r>
              <a:rPr lang="de-DE" sz="1200" kern="1200" smtClean="0">
                <a:solidFill>
                  <a:schemeClr val="tx1"/>
                </a:solidFill>
                <a:effectLst/>
                <a:latin typeface="Arial" charset="0"/>
                <a:ea typeface="+mn-ea"/>
                <a:cs typeface="+mn-cs"/>
              </a:rPr>
              <a:t> </a:t>
            </a:r>
            <a:r>
              <a:rPr lang="de-DE" sz="1200" kern="1200" err="1" smtClean="0">
                <a:solidFill>
                  <a:schemeClr val="tx1"/>
                </a:solidFill>
                <a:effectLst/>
                <a:latin typeface="Arial" charset="0"/>
                <a:ea typeface="+mn-ea"/>
                <a:cs typeface="+mn-cs"/>
              </a:rPr>
              <a:t>anode</a:t>
            </a:r>
            <a:r>
              <a:rPr lang="de-DE" sz="1200" kern="1200" smtClean="0">
                <a:solidFill>
                  <a:schemeClr val="tx1"/>
                </a:solidFill>
                <a:effectLst/>
                <a:latin typeface="Arial" charset="0"/>
                <a:ea typeface="+mn-ea"/>
                <a:cs typeface="+mn-cs"/>
              </a:rPr>
              <a:t> </a:t>
            </a:r>
            <a:r>
              <a:rPr lang="de-DE" sz="1200" kern="1200" err="1" smtClean="0">
                <a:solidFill>
                  <a:schemeClr val="tx1"/>
                </a:solidFill>
                <a:effectLst/>
                <a:latin typeface="Arial" charset="0"/>
                <a:ea typeface="+mn-ea"/>
                <a:cs typeface="+mn-cs"/>
              </a:rPr>
              <a:t>reduced</a:t>
            </a:r>
            <a:r>
              <a:rPr lang="de-DE" sz="1200" kern="1200" baseline="0" smtClean="0">
                <a:solidFill>
                  <a:schemeClr val="tx1"/>
                </a:solidFill>
                <a:effectLst/>
                <a:latin typeface="Arial" charset="0"/>
                <a:ea typeface="+mn-ea"/>
                <a:cs typeface="+mn-cs"/>
              </a:rPr>
              <a:t> </a:t>
            </a:r>
            <a:r>
              <a:rPr lang="en-US" sz="1200" kern="1200" smtClean="0">
                <a:solidFill>
                  <a:schemeClr val="tx1"/>
                </a:solidFill>
                <a:effectLst/>
                <a:latin typeface="Arial" charset="0"/>
                <a:ea typeface="+mn-ea"/>
                <a:cs typeface="+mn-cs"/>
              </a:rPr>
              <a:t>→ layer structure, electrons move in an react with the li</a:t>
            </a:r>
            <a:r>
              <a:rPr lang="en-US" sz="1200" kern="1200" baseline="30000" smtClean="0">
                <a:solidFill>
                  <a:schemeClr val="tx1"/>
                </a:solidFill>
                <a:effectLst/>
                <a:latin typeface="Arial" charset="0"/>
                <a:ea typeface="+mn-ea"/>
                <a:cs typeface="+mn-cs"/>
              </a:rPr>
              <a:t>+</a:t>
            </a:r>
            <a:r>
              <a:rPr lang="en-US" sz="1200" kern="1200" smtClean="0">
                <a:solidFill>
                  <a:schemeClr val="tx1"/>
                </a:solidFill>
                <a:effectLst/>
                <a:latin typeface="Arial" charset="0"/>
                <a:ea typeface="+mn-ea"/>
                <a:cs typeface="+mn-cs"/>
              </a:rPr>
              <a:t>-ions form the cathode</a:t>
            </a:r>
            <a:endParaRPr lang="de-DE" sz="1200" kern="1200" smtClean="0">
              <a:solidFill>
                <a:schemeClr val="tx1"/>
              </a:solidFill>
              <a:effectLst/>
              <a:latin typeface="Arial" charset="0"/>
              <a:ea typeface="+mn-ea"/>
              <a:cs typeface="+mn-cs"/>
            </a:endParaRPr>
          </a:p>
          <a:p>
            <a:pPr lvl="0"/>
            <a:r>
              <a:rPr lang="de-DE" sz="1200" kern="1200" smtClean="0">
                <a:solidFill>
                  <a:schemeClr val="tx1"/>
                </a:solidFill>
                <a:effectLst/>
                <a:latin typeface="Arial" charset="0"/>
                <a:ea typeface="+mn-ea"/>
                <a:cs typeface="+mn-cs"/>
              </a:rPr>
              <a:t>- material </a:t>
            </a:r>
            <a:r>
              <a:rPr lang="de-DE" sz="1200" kern="1200" err="1" smtClean="0">
                <a:solidFill>
                  <a:schemeClr val="tx1"/>
                </a:solidFill>
                <a:effectLst/>
                <a:latin typeface="Arial" charset="0"/>
                <a:ea typeface="+mn-ea"/>
                <a:cs typeface="+mn-cs"/>
              </a:rPr>
              <a:t>of</a:t>
            </a:r>
            <a:r>
              <a:rPr lang="de-DE" sz="1200" kern="1200" smtClean="0">
                <a:solidFill>
                  <a:schemeClr val="tx1"/>
                </a:solidFill>
                <a:effectLst/>
                <a:latin typeface="Arial" charset="0"/>
                <a:ea typeface="+mn-ea"/>
                <a:cs typeface="+mn-cs"/>
              </a:rPr>
              <a:t> </a:t>
            </a:r>
            <a:r>
              <a:rPr lang="de-DE" sz="1200" kern="1200" err="1" smtClean="0">
                <a:solidFill>
                  <a:schemeClr val="tx1"/>
                </a:solidFill>
                <a:effectLst/>
                <a:latin typeface="Arial" charset="0"/>
                <a:ea typeface="+mn-ea"/>
                <a:cs typeface="+mn-cs"/>
              </a:rPr>
              <a:t>cathode</a:t>
            </a:r>
            <a:r>
              <a:rPr lang="de-DE" sz="1200" kern="1200" smtClean="0">
                <a:solidFill>
                  <a:schemeClr val="tx1"/>
                </a:solidFill>
                <a:effectLst/>
                <a:latin typeface="Arial" charset="0"/>
                <a:ea typeface="+mn-ea"/>
                <a:cs typeface="+mn-cs"/>
              </a:rPr>
              <a:t> </a:t>
            </a:r>
            <a:r>
              <a:rPr lang="de-DE" sz="1200" kern="1200" err="1" smtClean="0">
                <a:solidFill>
                  <a:schemeClr val="tx1"/>
                </a:solidFill>
                <a:effectLst/>
                <a:latin typeface="Arial" charset="0"/>
                <a:ea typeface="+mn-ea"/>
                <a:cs typeface="+mn-cs"/>
              </a:rPr>
              <a:t>oxidized</a:t>
            </a:r>
            <a:r>
              <a:rPr lang="de-DE" sz="1200" kern="1200" baseline="0" smtClean="0">
                <a:solidFill>
                  <a:schemeClr val="tx1"/>
                </a:solidFill>
                <a:effectLst/>
                <a:latin typeface="Arial" charset="0"/>
                <a:ea typeface="+mn-ea"/>
                <a:cs typeface="+mn-cs"/>
              </a:rPr>
              <a:t> </a:t>
            </a:r>
            <a:r>
              <a:rPr lang="en-US" sz="1200" kern="1200" smtClean="0">
                <a:solidFill>
                  <a:schemeClr val="tx1"/>
                </a:solidFill>
                <a:effectLst/>
                <a:latin typeface="Arial" charset="0"/>
                <a:ea typeface="+mn-ea"/>
                <a:cs typeface="+mn-cs"/>
              </a:rPr>
              <a:t>→ </a:t>
            </a:r>
            <a:r>
              <a:rPr lang="en-US" sz="1200" kern="1200" err="1" smtClean="0">
                <a:solidFill>
                  <a:schemeClr val="tx1"/>
                </a:solidFill>
                <a:effectLst/>
                <a:latin typeface="Arial" charset="0"/>
                <a:ea typeface="+mn-ea"/>
                <a:cs typeface="+mn-cs"/>
              </a:rPr>
              <a:t>spinell</a:t>
            </a:r>
            <a:r>
              <a:rPr lang="en-US" sz="1200" kern="1200" smtClean="0">
                <a:solidFill>
                  <a:schemeClr val="tx1"/>
                </a:solidFill>
                <a:effectLst/>
                <a:latin typeface="Arial" charset="0"/>
                <a:ea typeface="+mn-ea"/>
                <a:cs typeface="+mn-cs"/>
              </a:rPr>
              <a:t> structure, li</a:t>
            </a:r>
            <a:r>
              <a:rPr lang="en-US" sz="1200" kern="1200" baseline="30000" smtClean="0">
                <a:solidFill>
                  <a:schemeClr val="tx1"/>
                </a:solidFill>
                <a:effectLst/>
                <a:latin typeface="Arial" charset="0"/>
                <a:ea typeface="+mn-ea"/>
                <a:cs typeface="+mn-cs"/>
              </a:rPr>
              <a:t>+</a:t>
            </a:r>
            <a:r>
              <a:rPr lang="en-US" sz="1200" kern="1200" smtClean="0">
                <a:solidFill>
                  <a:schemeClr val="tx1"/>
                </a:solidFill>
                <a:effectLst/>
                <a:latin typeface="Arial" charset="0"/>
                <a:ea typeface="+mn-ea"/>
                <a:cs typeface="+mn-cs"/>
              </a:rPr>
              <a:t>-ions lies in tubes</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During charge the </a:t>
            </a:r>
            <a:r>
              <a:rPr lang="en-US" sz="1200" kern="1200" err="1" smtClean="0">
                <a:solidFill>
                  <a:schemeClr val="tx1"/>
                </a:solidFill>
                <a:effectLst/>
                <a:latin typeface="Arial" charset="0"/>
                <a:ea typeface="+mn-ea"/>
                <a:cs typeface="+mn-cs"/>
              </a:rPr>
              <a:t>elctrons</a:t>
            </a:r>
            <a:r>
              <a:rPr lang="en-US" sz="1200" kern="1200" smtClean="0">
                <a:solidFill>
                  <a:schemeClr val="tx1"/>
                </a:solidFill>
                <a:effectLst/>
                <a:latin typeface="Arial" charset="0"/>
                <a:ea typeface="+mn-ea"/>
                <a:cs typeface="+mn-cs"/>
              </a:rPr>
              <a:t> moves away to the anode </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Here the fully redox reaction </a:t>
            </a:r>
            <a:r>
              <a:rPr lang="en-US" sz="1200" b="1" kern="1200" err="1" smtClean="0">
                <a:solidFill>
                  <a:schemeClr val="tx1"/>
                </a:solidFill>
                <a:effectLst/>
                <a:latin typeface="Arial" charset="0"/>
                <a:ea typeface="+mn-ea"/>
                <a:cs typeface="+mn-cs"/>
              </a:rPr>
              <a:t>klick</a:t>
            </a:r>
            <a:endParaRPr lang="de-DE" sz="1200" kern="1200" smtClean="0">
              <a:solidFill>
                <a:schemeClr val="tx1"/>
              </a:solidFill>
              <a:effectLst/>
              <a:latin typeface="Arial" charset="0"/>
              <a:ea typeface="+mn-ea"/>
              <a:cs typeface="+mn-cs"/>
            </a:endParaRPr>
          </a:p>
        </p:txBody>
      </p:sp>
      <p:sp>
        <p:nvSpPr>
          <p:cNvPr id="4" name="Fußzeilenplatzhalter 3"/>
          <p:cNvSpPr>
            <a:spLocks noGrp="1"/>
          </p:cNvSpPr>
          <p:nvPr>
            <p:ph type="ftr" sz="quarter" idx="10"/>
          </p:nvPr>
        </p:nvSpPr>
        <p:spPr/>
        <p:txBody>
          <a:bodyPr/>
          <a:lstStyle/>
          <a:p>
            <a:r>
              <a:rPr lang="de-DE" smtClean="0"/>
              <a:t>Prof. Dr. Max Mustermann | </a:t>
            </a:r>
            <a:br>
              <a:rPr lang="de-DE" smtClean="0"/>
            </a:br>
            <a:r>
              <a:rPr lang="de-DE" smtClean="0"/>
              <a:t>Name of Faculty</a:t>
            </a:r>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5</a:t>
            </a:fld>
            <a:endParaRPr lang="de-DE"/>
          </a:p>
        </p:txBody>
      </p:sp>
    </p:spTree>
    <p:extLst>
      <p:ext uri="{BB962C8B-B14F-4D97-AF65-F5344CB8AC3E}">
        <p14:creationId xmlns:p14="http://schemas.microsoft.com/office/powerpoint/2010/main" val="1097290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US" sz="1200" kern="1200" smtClean="0">
                <a:solidFill>
                  <a:schemeClr val="tx1"/>
                </a:solidFill>
                <a:effectLst/>
                <a:latin typeface="Arial" charset="0"/>
                <a:ea typeface="+mn-ea"/>
                <a:cs typeface="+mn-cs"/>
              </a:rPr>
              <a:t>- First the set-up of a lithium ion battery</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For example: li-graphite-anode on a current collector consists of copper and on the other side the cathode material on a current collector consists of aluminum, and between for areal and electrical separation a separator impregnated with electrolyte</a:t>
            </a:r>
            <a:endParaRPr lang="de-DE" sz="1200" kern="1200" smtClean="0">
              <a:solidFill>
                <a:schemeClr val="tx1"/>
              </a:solidFill>
              <a:effectLst/>
              <a:latin typeface="Arial" charset="0"/>
              <a:ea typeface="+mn-ea"/>
              <a:cs typeface="+mn-cs"/>
            </a:endParaRPr>
          </a:p>
          <a:p>
            <a:pPr lvl="0"/>
            <a:r>
              <a:rPr lang="de-DE" sz="1200" kern="1200" smtClean="0">
                <a:solidFill>
                  <a:schemeClr val="tx1"/>
                </a:solidFill>
                <a:effectLst/>
                <a:latin typeface="Arial" charset="0"/>
                <a:ea typeface="+mn-ea"/>
                <a:cs typeface="+mn-cs"/>
              </a:rPr>
              <a:t>- </a:t>
            </a:r>
            <a:r>
              <a:rPr lang="de-DE" sz="1200" kern="1200" err="1" smtClean="0">
                <a:solidFill>
                  <a:schemeClr val="tx1"/>
                </a:solidFill>
                <a:effectLst/>
                <a:latin typeface="Arial" charset="0"/>
                <a:ea typeface="+mn-ea"/>
                <a:cs typeface="+mn-cs"/>
              </a:rPr>
              <a:t>discharge</a:t>
            </a:r>
            <a:r>
              <a:rPr lang="de-DE" sz="1200" kern="1200" smtClean="0">
                <a:solidFill>
                  <a:schemeClr val="tx1"/>
                </a:solidFill>
                <a:effectLst/>
                <a:latin typeface="Arial" charset="0"/>
                <a:ea typeface="+mn-ea"/>
                <a:cs typeface="+mn-cs"/>
              </a:rPr>
              <a:t>:</a:t>
            </a:r>
          </a:p>
          <a:p>
            <a:pPr lvl="0"/>
            <a:r>
              <a:rPr lang="de-DE" sz="1200" kern="1200" smtClean="0">
                <a:solidFill>
                  <a:schemeClr val="tx1"/>
                </a:solidFill>
                <a:effectLst/>
                <a:latin typeface="Arial" charset="0"/>
                <a:ea typeface="+mn-ea"/>
                <a:cs typeface="+mn-cs"/>
              </a:rPr>
              <a:t>- material </a:t>
            </a:r>
            <a:r>
              <a:rPr lang="de-DE" sz="1200" kern="1200" err="1" smtClean="0">
                <a:solidFill>
                  <a:schemeClr val="tx1"/>
                </a:solidFill>
                <a:effectLst/>
                <a:latin typeface="Arial" charset="0"/>
                <a:ea typeface="+mn-ea"/>
                <a:cs typeface="+mn-cs"/>
              </a:rPr>
              <a:t>of</a:t>
            </a:r>
            <a:r>
              <a:rPr lang="de-DE" sz="1200" kern="1200" smtClean="0">
                <a:solidFill>
                  <a:schemeClr val="tx1"/>
                </a:solidFill>
                <a:effectLst/>
                <a:latin typeface="Arial" charset="0"/>
                <a:ea typeface="+mn-ea"/>
                <a:cs typeface="+mn-cs"/>
              </a:rPr>
              <a:t> </a:t>
            </a:r>
            <a:r>
              <a:rPr lang="de-DE" sz="1200" kern="1200" err="1" smtClean="0">
                <a:solidFill>
                  <a:schemeClr val="tx1"/>
                </a:solidFill>
                <a:effectLst/>
                <a:latin typeface="Arial" charset="0"/>
                <a:ea typeface="+mn-ea"/>
                <a:cs typeface="+mn-cs"/>
              </a:rPr>
              <a:t>anode</a:t>
            </a:r>
            <a:r>
              <a:rPr lang="de-DE" sz="1200" kern="1200" smtClean="0">
                <a:solidFill>
                  <a:schemeClr val="tx1"/>
                </a:solidFill>
                <a:effectLst/>
                <a:latin typeface="Arial" charset="0"/>
                <a:ea typeface="+mn-ea"/>
                <a:cs typeface="+mn-cs"/>
              </a:rPr>
              <a:t> </a:t>
            </a:r>
            <a:r>
              <a:rPr lang="de-DE" sz="1200" kern="1200" err="1" smtClean="0">
                <a:solidFill>
                  <a:schemeClr val="tx1"/>
                </a:solidFill>
                <a:effectLst/>
                <a:latin typeface="Arial" charset="0"/>
                <a:ea typeface="+mn-ea"/>
                <a:cs typeface="+mn-cs"/>
              </a:rPr>
              <a:t>oxidized</a:t>
            </a:r>
            <a:r>
              <a:rPr lang="de-DE" sz="1200" kern="1200" smtClean="0">
                <a:solidFill>
                  <a:schemeClr val="tx1"/>
                </a:solidFill>
                <a:effectLst/>
                <a:latin typeface="Arial" charset="0"/>
                <a:ea typeface="+mn-ea"/>
                <a:cs typeface="+mn-cs"/>
              </a:rPr>
              <a:t> </a:t>
            </a:r>
            <a:r>
              <a:rPr lang="en-US" sz="1200" kern="1200" smtClean="0">
                <a:solidFill>
                  <a:schemeClr val="tx1"/>
                </a:solidFill>
                <a:effectLst/>
                <a:latin typeface="Arial" charset="0"/>
                <a:ea typeface="+mn-ea"/>
                <a:cs typeface="+mn-cs"/>
              </a:rPr>
              <a:t>→ layer structure, li lies between carbon layers, li-atoms deliver one electron away and moves as li</a:t>
            </a:r>
            <a:r>
              <a:rPr lang="en-US" sz="1200" kern="1200" baseline="30000" smtClean="0">
                <a:solidFill>
                  <a:schemeClr val="tx1"/>
                </a:solidFill>
                <a:effectLst/>
                <a:latin typeface="Arial" charset="0"/>
                <a:ea typeface="+mn-ea"/>
                <a:cs typeface="+mn-cs"/>
              </a:rPr>
              <a:t>+</a:t>
            </a:r>
            <a:r>
              <a:rPr lang="en-US" sz="1200" kern="1200" smtClean="0">
                <a:solidFill>
                  <a:schemeClr val="tx1"/>
                </a:solidFill>
                <a:effectLst/>
                <a:latin typeface="Arial" charset="0"/>
                <a:ea typeface="+mn-ea"/>
                <a:cs typeface="+mn-cs"/>
              </a:rPr>
              <a:t>-ion to the cathode</a:t>
            </a:r>
            <a:endParaRPr lang="de-DE" sz="1200" kern="1200" smtClean="0">
              <a:solidFill>
                <a:schemeClr val="tx1"/>
              </a:solidFill>
              <a:effectLst/>
              <a:latin typeface="Arial" charset="0"/>
              <a:ea typeface="+mn-ea"/>
              <a:cs typeface="+mn-cs"/>
            </a:endParaRPr>
          </a:p>
          <a:p>
            <a:pPr lvl="0"/>
            <a:r>
              <a:rPr lang="de-DE" sz="1200" kern="1200" smtClean="0">
                <a:solidFill>
                  <a:schemeClr val="tx1"/>
                </a:solidFill>
                <a:effectLst/>
                <a:latin typeface="Arial" charset="0"/>
                <a:ea typeface="+mn-ea"/>
                <a:cs typeface="+mn-cs"/>
              </a:rPr>
              <a:t>- material </a:t>
            </a:r>
            <a:r>
              <a:rPr lang="de-DE" sz="1200" kern="1200" err="1" smtClean="0">
                <a:solidFill>
                  <a:schemeClr val="tx1"/>
                </a:solidFill>
                <a:effectLst/>
                <a:latin typeface="Arial" charset="0"/>
                <a:ea typeface="+mn-ea"/>
                <a:cs typeface="+mn-cs"/>
              </a:rPr>
              <a:t>of</a:t>
            </a:r>
            <a:r>
              <a:rPr lang="de-DE" sz="1200" kern="1200" smtClean="0">
                <a:solidFill>
                  <a:schemeClr val="tx1"/>
                </a:solidFill>
                <a:effectLst/>
                <a:latin typeface="Arial" charset="0"/>
                <a:ea typeface="+mn-ea"/>
                <a:cs typeface="+mn-cs"/>
              </a:rPr>
              <a:t> </a:t>
            </a:r>
            <a:r>
              <a:rPr lang="de-DE" sz="1200" kern="1200" err="1" smtClean="0">
                <a:solidFill>
                  <a:schemeClr val="tx1"/>
                </a:solidFill>
                <a:effectLst/>
                <a:latin typeface="Arial" charset="0"/>
                <a:ea typeface="+mn-ea"/>
                <a:cs typeface="+mn-cs"/>
              </a:rPr>
              <a:t>cathode</a:t>
            </a:r>
            <a:r>
              <a:rPr lang="de-DE" sz="1200" kern="1200" smtClean="0">
                <a:solidFill>
                  <a:schemeClr val="tx1"/>
                </a:solidFill>
                <a:effectLst/>
                <a:latin typeface="Arial" charset="0"/>
                <a:ea typeface="+mn-ea"/>
                <a:cs typeface="+mn-cs"/>
              </a:rPr>
              <a:t> </a:t>
            </a:r>
            <a:r>
              <a:rPr lang="de-DE" sz="1200" kern="1200" err="1" smtClean="0">
                <a:solidFill>
                  <a:schemeClr val="tx1"/>
                </a:solidFill>
                <a:effectLst/>
                <a:latin typeface="Arial" charset="0"/>
                <a:ea typeface="+mn-ea"/>
                <a:cs typeface="+mn-cs"/>
              </a:rPr>
              <a:t>reduced</a:t>
            </a:r>
            <a:r>
              <a:rPr lang="de-DE" sz="1200" kern="1200" baseline="0" smtClean="0">
                <a:solidFill>
                  <a:schemeClr val="tx1"/>
                </a:solidFill>
                <a:effectLst/>
                <a:latin typeface="Arial" charset="0"/>
                <a:ea typeface="+mn-ea"/>
                <a:cs typeface="+mn-cs"/>
              </a:rPr>
              <a:t> </a:t>
            </a:r>
            <a:r>
              <a:rPr lang="en-US" sz="1200" kern="1200" smtClean="0">
                <a:solidFill>
                  <a:schemeClr val="tx1"/>
                </a:solidFill>
                <a:effectLst/>
                <a:latin typeface="Arial" charset="0"/>
                <a:ea typeface="+mn-ea"/>
                <a:cs typeface="+mn-cs"/>
              </a:rPr>
              <a:t>→ </a:t>
            </a:r>
            <a:r>
              <a:rPr lang="en-US" sz="1200" kern="1200" err="1" smtClean="0">
                <a:solidFill>
                  <a:schemeClr val="tx1"/>
                </a:solidFill>
                <a:effectLst/>
                <a:latin typeface="Arial" charset="0"/>
                <a:ea typeface="+mn-ea"/>
                <a:cs typeface="+mn-cs"/>
              </a:rPr>
              <a:t>spinell</a:t>
            </a:r>
            <a:r>
              <a:rPr lang="en-US" sz="1200" kern="1200" smtClean="0">
                <a:solidFill>
                  <a:schemeClr val="tx1"/>
                </a:solidFill>
                <a:effectLst/>
                <a:latin typeface="Arial" charset="0"/>
                <a:ea typeface="+mn-ea"/>
                <a:cs typeface="+mn-cs"/>
              </a:rPr>
              <a:t> structure, li</a:t>
            </a:r>
            <a:r>
              <a:rPr lang="en-US" sz="1200" kern="1200" baseline="30000" smtClean="0">
                <a:solidFill>
                  <a:schemeClr val="tx1"/>
                </a:solidFill>
                <a:effectLst/>
                <a:latin typeface="Arial" charset="0"/>
                <a:ea typeface="+mn-ea"/>
                <a:cs typeface="+mn-cs"/>
              </a:rPr>
              <a:t>+</a:t>
            </a:r>
            <a:r>
              <a:rPr lang="en-US" sz="1200" kern="1200" smtClean="0">
                <a:solidFill>
                  <a:schemeClr val="tx1"/>
                </a:solidFill>
                <a:effectLst/>
                <a:latin typeface="Arial" charset="0"/>
                <a:ea typeface="+mn-ea"/>
                <a:cs typeface="+mn-cs"/>
              </a:rPr>
              <a:t>-ions lies in tubes</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In the discharge state the li</a:t>
            </a:r>
            <a:r>
              <a:rPr lang="en-US" sz="1200" kern="1200" baseline="30000" smtClean="0">
                <a:solidFill>
                  <a:schemeClr val="tx1"/>
                </a:solidFill>
                <a:effectLst/>
                <a:latin typeface="Arial" charset="0"/>
                <a:ea typeface="+mn-ea"/>
                <a:cs typeface="+mn-cs"/>
              </a:rPr>
              <a:t>+</a:t>
            </a:r>
            <a:r>
              <a:rPr lang="en-US" sz="1200" kern="1200" smtClean="0">
                <a:solidFill>
                  <a:schemeClr val="tx1"/>
                </a:solidFill>
                <a:effectLst/>
                <a:latin typeface="Arial" charset="0"/>
                <a:ea typeface="+mn-ea"/>
                <a:cs typeface="+mn-cs"/>
              </a:rPr>
              <a:t>-ions stay ionized, because the electrons are absorbed by transitions metal ions</a:t>
            </a:r>
            <a:endParaRPr lang="de-DE" sz="1200" kern="1200" smtClean="0">
              <a:solidFill>
                <a:schemeClr val="tx1"/>
              </a:solidFill>
              <a:effectLst/>
              <a:latin typeface="Arial" charset="0"/>
              <a:ea typeface="+mn-ea"/>
              <a:cs typeface="+mn-cs"/>
            </a:endParaRPr>
          </a:p>
          <a:p>
            <a:pPr lvl="0"/>
            <a:r>
              <a:rPr lang="de-DE" sz="1200" kern="1200" smtClean="0">
                <a:solidFill>
                  <a:schemeClr val="tx1"/>
                </a:solidFill>
                <a:effectLst/>
                <a:latin typeface="Arial" charset="0"/>
                <a:ea typeface="+mn-ea"/>
                <a:cs typeface="+mn-cs"/>
              </a:rPr>
              <a:t>- </a:t>
            </a:r>
            <a:r>
              <a:rPr lang="de-DE" sz="1200" kern="1200" err="1" smtClean="0">
                <a:solidFill>
                  <a:schemeClr val="tx1"/>
                </a:solidFill>
                <a:effectLst/>
                <a:latin typeface="Arial" charset="0"/>
                <a:ea typeface="+mn-ea"/>
                <a:cs typeface="+mn-cs"/>
              </a:rPr>
              <a:t>charge</a:t>
            </a:r>
            <a:r>
              <a:rPr lang="de-DE" sz="1200" kern="1200" smtClean="0">
                <a:solidFill>
                  <a:schemeClr val="tx1"/>
                </a:solidFill>
                <a:effectLst/>
                <a:latin typeface="Arial" charset="0"/>
                <a:ea typeface="+mn-ea"/>
                <a:cs typeface="+mn-cs"/>
              </a:rPr>
              <a:t>:</a:t>
            </a:r>
          </a:p>
          <a:p>
            <a:pPr lvl="0"/>
            <a:r>
              <a:rPr lang="de-DE" sz="1200" kern="1200" smtClean="0">
                <a:solidFill>
                  <a:schemeClr val="tx1"/>
                </a:solidFill>
                <a:effectLst/>
                <a:latin typeface="Arial" charset="0"/>
                <a:ea typeface="+mn-ea"/>
                <a:cs typeface="+mn-cs"/>
              </a:rPr>
              <a:t>- material </a:t>
            </a:r>
            <a:r>
              <a:rPr lang="de-DE" sz="1200" kern="1200" err="1" smtClean="0">
                <a:solidFill>
                  <a:schemeClr val="tx1"/>
                </a:solidFill>
                <a:effectLst/>
                <a:latin typeface="Arial" charset="0"/>
                <a:ea typeface="+mn-ea"/>
                <a:cs typeface="+mn-cs"/>
              </a:rPr>
              <a:t>of</a:t>
            </a:r>
            <a:r>
              <a:rPr lang="de-DE" sz="1200" kern="1200" smtClean="0">
                <a:solidFill>
                  <a:schemeClr val="tx1"/>
                </a:solidFill>
                <a:effectLst/>
                <a:latin typeface="Arial" charset="0"/>
                <a:ea typeface="+mn-ea"/>
                <a:cs typeface="+mn-cs"/>
              </a:rPr>
              <a:t> </a:t>
            </a:r>
            <a:r>
              <a:rPr lang="de-DE" sz="1200" kern="1200" err="1" smtClean="0">
                <a:solidFill>
                  <a:schemeClr val="tx1"/>
                </a:solidFill>
                <a:effectLst/>
                <a:latin typeface="Arial" charset="0"/>
                <a:ea typeface="+mn-ea"/>
                <a:cs typeface="+mn-cs"/>
              </a:rPr>
              <a:t>anode</a:t>
            </a:r>
            <a:r>
              <a:rPr lang="de-DE" sz="1200" kern="1200" smtClean="0">
                <a:solidFill>
                  <a:schemeClr val="tx1"/>
                </a:solidFill>
                <a:effectLst/>
                <a:latin typeface="Arial" charset="0"/>
                <a:ea typeface="+mn-ea"/>
                <a:cs typeface="+mn-cs"/>
              </a:rPr>
              <a:t> </a:t>
            </a:r>
            <a:r>
              <a:rPr lang="de-DE" sz="1200" kern="1200" err="1" smtClean="0">
                <a:solidFill>
                  <a:schemeClr val="tx1"/>
                </a:solidFill>
                <a:effectLst/>
                <a:latin typeface="Arial" charset="0"/>
                <a:ea typeface="+mn-ea"/>
                <a:cs typeface="+mn-cs"/>
              </a:rPr>
              <a:t>reduced</a:t>
            </a:r>
            <a:r>
              <a:rPr lang="de-DE" sz="1200" kern="1200" baseline="0" smtClean="0">
                <a:solidFill>
                  <a:schemeClr val="tx1"/>
                </a:solidFill>
                <a:effectLst/>
                <a:latin typeface="Arial" charset="0"/>
                <a:ea typeface="+mn-ea"/>
                <a:cs typeface="+mn-cs"/>
              </a:rPr>
              <a:t> </a:t>
            </a:r>
            <a:r>
              <a:rPr lang="en-US" sz="1200" kern="1200" smtClean="0">
                <a:solidFill>
                  <a:schemeClr val="tx1"/>
                </a:solidFill>
                <a:effectLst/>
                <a:latin typeface="Arial" charset="0"/>
                <a:ea typeface="+mn-ea"/>
                <a:cs typeface="+mn-cs"/>
              </a:rPr>
              <a:t>→ layer structure, electrons move in an react with the li</a:t>
            </a:r>
            <a:r>
              <a:rPr lang="en-US" sz="1200" kern="1200" baseline="30000" smtClean="0">
                <a:solidFill>
                  <a:schemeClr val="tx1"/>
                </a:solidFill>
                <a:effectLst/>
                <a:latin typeface="Arial" charset="0"/>
                <a:ea typeface="+mn-ea"/>
                <a:cs typeface="+mn-cs"/>
              </a:rPr>
              <a:t>+</a:t>
            </a:r>
            <a:r>
              <a:rPr lang="en-US" sz="1200" kern="1200" smtClean="0">
                <a:solidFill>
                  <a:schemeClr val="tx1"/>
                </a:solidFill>
                <a:effectLst/>
                <a:latin typeface="Arial" charset="0"/>
                <a:ea typeface="+mn-ea"/>
                <a:cs typeface="+mn-cs"/>
              </a:rPr>
              <a:t>-ions form the cathode</a:t>
            </a:r>
            <a:endParaRPr lang="de-DE" sz="1200" kern="1200" smtClean="0">
              <a:solidFill>
                <a:schemeClr val="tx1"/>
              </a:solidFill>
              <a:effectLst/>
              <a:latin typeface="Arial" charset="0"/>
              <a:ea typeface="+mn-ea"/>
              <a:cs typeface="+mn-cs"/>
            </a:endParaRPr>
          </a:p>
          <a:p>
            <a:pPr lvl="0"/>
            <a:r>
              <a:rPr lang="de-DE" sz="1200" kern="1200" smtClean="0">
                <a:solidFill>
                  <a:schemeClr val="tx1"/>
                </a:solidFill>
                <a:effectLst/>
                <a:latin typeface="Arial" charset="0"/>
                <a:ea typeface="+mn-ea"/>
                <a:cs typeface="+mn-cs"/>
              </a:rPr>
              <a:t>- material </a:t>
            </a:r>
            <a:r>
              <a:rPr lang="de-DE" sz="1200" kern="1200" err="1" smtClean="0">
                <a:solidFill>
                  <a:schemeClr val="tx1"/>
                </a:solidFill>
                <a:effectLst/>
                <a:latin typeface="Arial" charset="0"/>
                <a:ea typeface="+mn-ea"/>
                <a:cs typeface="+mn-cs"/>
              </a:rPr>
              <a:t>of</a:t>
            </a:r>
            <a:r>
              <a:rPr lang="de-DE" sz="1200" kern="1200" smtClean="0">
                <a:solidFill>
                  <a:schemeClr val="tx1"/>
                </a:solidFill>
                <a:effectLst/>
                <a:latin typeface="Arial" charset="0"/>
                <a:ea typeface="+mn-ea"/>
                <a:cs typeface="+mn-cs"/>
              </a:rPr>
              <a:t> </a:t>
            </a:r>
            <a:r>
              <a:rPr lang="de-DE" sz="1200" kern="1200" err="1" smtClean="0">
                <a:solidFill>
                  <a:schemeClr val="tx1"/>
                </a:solidFill>
                <a:effectLst/>
                <a:latin typeface="Arial" charset="0"/>
                <a:ea typeface="+mn-ea"/>
                <a:cs typeface="+mn-cs"/>
              </a:rPr>
              <a:t>cathode</a:t>
            </a:r>
            <a:r>
              <a:rPr lang="de-DE" sz="1200" kern="1200" smtClean="0">
                <a:solidFill>
                  <a:schemeClr val="tx1"/>
                </a:solidFill>
                <a:effectLst/>
                <a:latin typeface="Arial" charset="0"/>
                <a:ea typeface="+mn-ea"/>
                <a:cs typeface="+mn-cs"/>
              </a:rPr>
              <a:t> </a:t>
            </a:r>
            <a:r>
              <a:rPr lang="de-DE" sz="1200" kern="1200" err="1" smtClean="0">
                <a:solidFill>
                  <a:schemeClr val="tx1"/>
                </a:solidFill>
                <a:effectLst/>
                <a:latin typeface="Arial" charset="0"/>
                <a:ea typeface="+mn-ea"/>
                <a:cs typeface="+mn-cs"/>
              </a:rPr>
              <a:t>oxidized</a:t>
            </a:r>
            <a:r>
              <a:rPr lang="de-DE" sz="1200" kern="1200" baseline="0" smtClean="0">
                <a:solidFill>
                  <a:schemeClr val="tx1"/>
                </a:solidFill>
                <a:effectLst/>
                <a:latin typeface="Arial" charset="0"/>
                <a:ea typeface="+mn-ea"/>
                <a:cs typeface="+mn-cs"/>
              </a:rPr>
              <a:t> </a:t>
            </a:r>
            <a:r>
              <a:rPr lang="en-US" sz="1200" kern="1200" smtClean="0">
                <a:solidFill>
                  <a:schemeClr val="tx1"/>
                </a:solidFill>
                <a:effectLst/>
                <a:latin typeface="Arial" charset="0"/>
                <a:ea typeface="+mn-ea"/>
                <a:cs typeface="+mn-cs"/>
              </a:rPr>
              <a:t>→ </a:t>
            </a:r>
            <a:r>
              <a:rPr lang="en-US" sz="1200" kern="1200" err="1" smtClean="0">
                <a:solidFill>
                  <a:schemeClr val="tx1"/>
                </a:solidFill>
                <a:effectLst/>
                <a:latin typeface="Arial" charset="0"/>
                <a:ea typeface="+mn-ea"/>
                <a:cs typeface="+mn-cs"/>
              </a:rPr>
              <a:t>spinell</a:t>
            </a:r>
            <a:r>
              <a:rPr lang="en-US" sz="1200" kern="1200" smtClean="0">
                <a:solidFill>
                  <a:schemeClr val="tx1"/>
                </a:solidFill>
                <a:effectLst/>
                <a:latin typeface="Arial" charset="0"/>
                <a:ea typeface="+mn-ea"/>
                <a:cs typeface="+mn-cs"/>
              </a:rPr>
              <a:t> structure, li</a:t>
            </a:r>
            <a:r>
              <a:rPr lang="en-US" sz="1200" kern="1200" baseline="30000" smtClean="0">
                <a:solidFill>
                  <a:schemeClr val="tx1"/>
                </a:solidFill>
                <a:effectLst/>
                <a:latin typeface="Arial" charset="0"/>
                <a:ea typeface="+mn-ea"/>
                <a:cs typeface="+mn-cs"/>
              </a:rPr>
              <a:t>+</a:t>
            </a:r>
            <a:r>
              <a:rPr lang="en-US" sz="1200" kern="1200" smtClean="0">
                <a:solidFill>
                  <a:schemeClr val="tx1"/>
                </a:solidFill>
                <a:effectLst/>
                <a:latin typeface="Arial" charset="0"/>
                <a:ea typeface="+mn-ea"/>
                <a:cs typeface="+mn-cs"/>
              </a:rPr>
              <a:t>-ions lies in tubes</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During charge the </a:t>
            </a:r>
            <a:r>
              <a:rPr lang="en-US" sz="1200" kern="1200" err="1" smtClean="0">
                <a:solidFill>
                  <a:schemeClr val="tx1"/>
                </a:solidFill>
                <a:effectLst/>
                <a:latin typeface="Arial" charset="0"/>
                <a:ea typeface="+mn-ea"/>
                <a:cs typeface="+mn-cs"/>
              </a:rPr>
              <a:t>elctrons</a:t>
            </a:r>
            <a:r>
              <a:rPr lang="en-US" sz="1200" kern="1200" smtClean="0">
                <a:solidFill>
                  <a:schemeClr val="tx1"/>
                </a:solidFill>
                <a:effectLst/>
                <a:latin typeface="Arial" charset="0"/>
                <a:ea typeface="+mn-ea"/>
                <a:cs typeface="+mn-cs"/>
              </a:rPr>
              <a:t> moves away to the anode </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Here the fully redox reaction </a:t>
            </a:r>
            <a:r>
              <a:rPr lang="en-US" sz="1200" b="1" kern="1200" err="1" smtClean="0">
                <a:solidFill>
                  <a:schemeClr val="tx1"/>
                </a:solidFill>
                <a:effectLst/>
                <a:latin typeface="Arial" charset="0"/>
                <a:ea typeface="+mn-ea"/>
                <a:cs typeface="+mn-cs"/>
              </a:rPr>
              <a:t>klick</a:t>
            </a:r>
            <a:endParaRPr lang="de-DE" sz="1200" kern="1200" smtClean="0">
              <a:solidFill>
                <a:schemeClr val="tx1"/>
              </a:solidFill>
              <a:effectLst/>
              <a:latin typeface="Arial" charset="0"/>
              <a:ea typeface="+mn-ea"/>
              <a:cs typeface="+mn-cs"/>
            </a:endParaRPr>
          </a:p>
        </p:txBody>
      </p:sp>
      <p:sp>
        <p:nvSpPr>
          <p:cNvPr id="4" name="Fußzeilenplatzhalter 3"/>
          <p:cNvSpPr>
            <a:spLocks noGrp="1"/>
          </p:cNvSpPr>
          <p:nvPr>
            <p:ph type="ftr" sz="quarter" idx="10"/>
          </p:nvPr>
        </p:nvSpPr>
        <p:spPr/>
        <p:txBody>
          <a:bodyPr/>
          <a:lstStyle/>
          <a:p>
            <a:r>
              <a:rPr lang="de-DE" smtClean="0"/>
              <a:t>Prof. Dr. Max Mustermann | </a:t>
            </a:r>
            <a:br>
              <a:rPr lang="de-DE" smtClean="0"/>
            </a:br>
            <a:r>
              <a:rPr lang="de-DE" smtClean="0"/>
              <a:t>Name of Faculty</a:t>
            </a:r>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6</a:t>
            </a:fld>
            <a:endParaRPr lang="de-DE"/>
          </a:p>
        </p:txBody>
      </p:sp>
    </p:spTree>
    <p:extLst>
      <p:ext uri="{BB962C8B-B14F-4D97-AF65-F5344CB8AC3E}">
        <p14:creationId xmlns:p14="http://schemas.microsoft.com/office/powerpoint/2010/main" val="1097290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US" sz="1200" kern="1200" smtClean="0">
                <a:solidFill>
                  <a:schemeClr val="tx1"/>
                </a:solidFill>
                <a:effectLst/>
                <a:latin typeface="Arial" charset="0"/>
                <a:ea typeface="+mn-ea"/>
                <a:cs typeface="+mn-cs"/>
              </a:rPr>
              <a:t>- On this slide I show you my two adiabatic calorimeter, with which I analyze my batteries</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I have a small and a big one, in which I can do isothermal and adiabatic measurements</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My  main samples this time are commercial pouch cells, here for example a 40Ah pouch cell, used for stationary energy storage and electro vehicles </a:t>
            </a:r>
            <a:r>
              <a:rPr lang="en-US" sz="1200" b="1" kern="1200" err="1" smtClean="0">
                <a:solidFill>
                  <a:schemeClr val="tx1"/>
                </a:solidFill>
                <a:effectLst/>
                <a:latin typeface="Arial" charset="0"/>
                <a:ea typeface="+mn-ea"/>
                <a:cs typeface="+mn-cs"/>
              </a:rPr>
              <a:t>klick</a:t>
            </a:r>
            <a:endParaRPr lang="de-DE" sz="1200" kern="1200" smtClean="0">
              <a:solidFill>
                <a:schemeClr val="tx1"/>
              </a:solidFill>
              <a:effectLst/>
              <a:latin typeface="Arial" charset="0"/>
              <a:ea typeface="+mn-ea"/>
              <a:cs typeface="+mn-cs"/>
            </a:endParaRPr>
          </a:p>
          <a:p>
            <a:r>
              <a:rPr lang="en-US" sz="1200" kern="1200" smtClean="0">
                <a:solidFill>
                  <a:schemeClr val="tx1"/>
                </a:solidFill>
                <a:effectLst/>
                <a:latin typeface="Arial" charset="0"/>
                <a:ea typeface="+mn-ea"/>
                <a:cs typeface="+mn-cs"/>
              </a:rPr>
              <a:t> </a:t>
            </a:r>
            <a:endParaRPr lang="de-DE" sz="1200" kern="1200" smtClean="0">
              <a:solidFill>
                <a:schemeClr val="tx1"/>
              </a:solidFill>
              <a:effectLst/>
              <a:latin typeface="Arial" charset="0"/>
              <a:ea typeface="+mn-ea"/>
              <a:cs typeface="+mn-cs"/>
            </a:endParaRPr>
          </a:p>
          <a:p>
            <a:pPr marL="171436" indent="-171436">
              <a:buFontTx/>
              <a:buChar char="-"/>
            </a:pPr>
            <a:endParaRPr lang="de-DE"/>
          </a:p>
        </p:txBody>
      </p:sp>
      <p:sp>
        <p:nvSpPr>
          <p:cNvPr id="4" name="Fußzeilenplatzhalter 3"/>
          <p:cNvSpPr>
            <a:spLocks noGrp="1"/>
          </p:cNvSpPr>
          <p:nvPr>
            <p:ph type="ftr" sz="quarter" idx="10"/>
          </p:nvPr>
        </p:nvSpPr>
        <p:spPr/>
        <p:txBody>
          <a:bodyPr/>
          <a:lstStyle/>
          <a:p>
            <a:r>
              <a:rPr lang="de-DE" smtClean="0"/>
              <a:t>Prof. Dr. Max Mustermann | </a:t>
            </a:r>
            <a:br>
              <a:rPr lang="de-DE" smtClean="0"/>
            </a:br>
            <a:r>
              <a:rPr lang="de-DE" smtClean="0"/>
              <a:t>Name of Faculty</a:t>
            </a:r>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7</a:t>
            </a:fld>
            <a:endParaRPr lang="de-DE"/>
          </a:p>
        </p:txBody>
      </p:sp>
    </p:spTree>
    <p:extLst>
      <p:ext uri="{BB962C8B-B14F-4D97-AF65-F5344CB8AC3E}">
        <p14:creationId xmlns:p14="http://schemas.microsoft.com/office/powerpoint/2010/main" val="1097290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lvl="0"/>
                <a:r>
                  <a:rPr lang="en-US" sz="1200" kern="1200" smtClean="0">
                    <a:solidFill>
                      <a:schemeClr val="tx1"/>
                    </a:solidFill>
                    <a:effectLst/>
                    <a:latin typeface="Arial" charset="0"/>
                    <a:ea typeface="+mn-ea"/>
                    <a:cs typeface="+mn-cs"/>
                  </a:rPr>
                  <a:t>- The thermodynamic relations of the heat generation in a cell is given by the sum of </a:t>
                </a:r>
                <a:r>
                  <a:rPr lang="en-US" sz="1200" kern="1200" err="1" smtClean="0">
                    <a:solidFill>
                      <a:schemeClr val="tx1"/>
                    </a:solidFill>
                    <a:effectLst/>
                    <a:latin typeface="Arial" charset="0"/>
                    <a:ea typeface="+mn-ea"/>
                    <a:cs typeface="+mn-cs"/>
                  </a:rPr>
                  <a:t>gibbs</a:t>
                </a:r>
                <a:r>
                  <a:rPr lang="en-US" sz="1200" kern="1200" smtClean="0">
                    <a:solidFill>
                      <a:schemeClr val="tx1"/>
                    </a:solidFill>
                    <a:effectLst/>
                    <a:latin typeface="Arial" charset="0"/>
                    <a:ea typeface="+mn-ea"/>
                    <a:cs typeface="+mn-cs"/>
                  </a:rPr>
                  <a:t> free energy</a:t>
                </a:r>
                <a14:m>
                  <m:oMath xmlns:m="http://schemas.openxmlformats.org/officeDocument/2006/math">
                    <m:r>
                      <a:rPr lang="en-US" sz="1200" i="1" kern="1200">
                        <a:solidFill>
                          <a:schemeClr val="tx1"/>
                        </a:solidFill>
                        <a:effectLst/>
                        <a:latin typeface="Cambria Math"/>
                        <a:ea typeface="+mn-ea"/>
                        <a:cs typeface="+mn-cs"/>
                      </a:rPr>
                      <m:t>∆</m:t>
                    </m:r>
                    <m:r>
                      <a:rPr lang="de-DE" sz="1200" i="1" kern="1200">
                        <a:solidFill>
                          <a:schemeClr val="tx1"/>
                        </a:solidFill>
                        <a:effectLst/>
                        <a:latin typeface="Cambria Math"/>
                        <a:ea typeface="+mn-ea"/>
                        <a:cs typeface="+mn-cs"/>
                      </a:rPr>
                      <m:t>𝐺</m:t>
                    </m:r>
                  </m:oMath>
                </a14:m>
                <a:r>
                  <a:rPr lang="en-US" sz="1200" kern="1200">
                    <a:solidFill>
                      <a:schemeClr val="tx1"/>
                    </a:solidFill>
                    <a:effectLst/>
                    <a:latin typeface="Arial" charset="0"/>
                    <a:ea typeface="+mn-ea"/>
                    <a:cs typeface="+mn-cs"/>
                  </a:rPr>
                  <a:t>, change of entropy </a:t>
                </a:r>
                <a14:m>
                  <m:oMath xmlns:m="http://schemas.openxmlformats.org/officeDocument/2006/math">
                    <m:r>
                      <a:rPr lang="en-US" sz="1200" i="1" kern="1200">
                        <a:solidFill>
                          <a:schemeClr val="tx1"/>
                        </a:solidFill>
                        <a:effectLst/>
                        <a:latin typeface="Cambria Math"/>
                        <a:ea typeface="+mn-ea"/>
                        <a:cs typeface="+mn-cs"/>
                      </a:rPr>
                      <m:t>∆</m:t>
                    </m:r>
                    <m:r>
                      <a:rPr lang="de-DE" sz="1200" i="1" kern="1200">
                        <a:solidFill>
                          <a:schemeClr val="tx1"/>
                        </a:solidFill>
                        <a:effectLst/>
                        <a:latin typeface="Cambria Math"/>
                        <a:ea typeface="+mn-ea"/>
                        <a:cs typeface="+mn-cs"/>
                      </a:rPr>
                      <m:t>𝑆</m:t>
                    </m:r>
                  </m:oMath>
                </a14:m>
                <a:r>
                  <a:rPr lang="en-US" sz="1200" kern="1200">
                    <a:solidFill>
                      <a:schemeClr val="tx1"/>
                    </a:solidFill>
                    <a:effectLst/>
                    <a:latin typeface="Arial" charset="0"/>
                    <a:ea typeface="+mn-ea"/>
                    <a:cs typeface="+mn-cs"/>
                  </a:rPr>
                  <a:t> and the electric work </a:t>
                </a:r>
                <a14:m>
                  <m:oMath xmlns:m="http://schemas.openxmlformats.org/officeDocument/2006/math">
                    <m:sSub>
                      <m:sSubPr>
                        <m:ctrlPr>
                          <a:rPr lang="de-DE" sz="1200" i="1" kern="1200">
                            <a:solidFill>
                              <a:schemeClr val="tx1"/>
                            </a:solidFill>
                            <a:effectLst/>
                            <a:latin typeface="Cambria Math"/>
                            <a:ea typeface="+mn-ea"/>
                            <a:cs typeface="+mn-cs"/>
                          </a:rPr>
                        </m:ctrlPr>
                      </m:sSubPr>
                      <m:e>
                        <m:r>
                          <a:rPr lang="de-DE" sz="1200" i="1" kern="1200">
                            <a:solidFill>
                              <a:schemeClr val="tx1"/>
                            </a:solidFill>
                            <a:effectLst/>
                            <a:latin typeface="Cambria Math"/>
                            <a:ea typeface="+mn-ea"/>
                            <a:cs typeface="+mn-cs"/>
                          </a:rPr>
                          <m:t>𝑊</m:t>
                        </m:r>
                      </m:e>
                      <m:sub>
                        <m:r>
                          <a:rPr lang="de-DE" sz="1200" i="1" kern="1200">
                            <a:solidFill>
                              <a:schemeClr val="tx1"/>
                            </a:solidFill>
                            <a:effectLst/>
                            <a:latin typeface="Cambria Math"/>
                            <a:ea typeface="+mn-ea"/>
                            <a:cs typeface="+mn-cs"/>
                          </a:rPr>
                          <m:t>𝑒𝑙</m:t>
                        </m:r>
                      </m:sub>
                    </m:sSub>
                  </m:oMath>
                </a14:m>
                <a:endParaRPr lang="de-DE" sz="1200" kern="120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With </a:t>
                </a:r>
                <a:r>
                  <a:rPr lang="en-US" sz="1200" kern="1200">
                    <a:solidFill>
                      <a:schemeClr val="tx1"/>
                    </a:solidFill>
                    <a:effectLst/>
                    <a:latin typeface="Arial" charset="0"/>
                    <a:ea typeface="+mn-ea"/>
                    <a:cs typeface="+mn-cs"/>
                  </a:rPr>
                  <a:t>this the total heat generation rate results in the sum of reversible heat dissipation, caused by entropic change and the irreversible heat dissipation, caused by </a:t>
                </a:r>
                <a:r>
                  <a:rPr lang="en-US" sz="1200" kern="1200" err="1">
                    <a:solidFill>
                      <a:schemeClr val="tx1"/>
                    </a:solidFill>
                    <a:effectLst/>
                    <a:latin typeface="Arial" charset="0"/>
                    <a:ea typeface="+mn-ea"/>
                    <a:cs typeface="+mn-cs"/>
                  </a:rPr>
                  <a:t>ohmic</a:t>
                </a:r>
                <a:r>
                  <a:rPr lang="en-US" sz="1200" kern="1200">
                    <a:solidFill>
                      <a:schemeClr val="tx1"/>
                    </a:solidFill>
                    <a:effectLst/>
                    <a:latin typeface="Arial" charset="0"/>
                    <a:ea typeface="+mn-ea"/>
                    <a:cs typeface="+mn-cs"/>
                  </a:rPr>
                  <a:t> resistance and polarization as well as  a part depending on parasitic reactions </a:t>
                </a:r>
                <a:r>
                  <a:rPr lang="en-US" sz="1200" b="1" kern="1200" err="1">
                    <a:solidFill>
                      <a:schemeClr val="tx1"/>
                    </a:solidFill>
                    <a:effectLst/>
                    <a:latin typeface="Arial" charset="0"/>
                    <a:ea typeface="+mn-ea"/>
                    <a:cs typeface="+mn-cs"/>
                  </a:rPr>
                  <a:t>klick</a:t>
                </a:r>
                <a:endParaRPr lang="de-DE" sz="1200" kern="1200">
                  <a:solidFill>
                    <a:schemeClr val="tx1"/>
                  </a:solidFill>
                  <a:effectLst/>
                  <a:latin typeface="Arial" charset="0"/>
                  <a:ea typeface="+mn-ea"/>
                  <a:cs typeface="+mn-cs"/>
                </a:endParaRPr>
              </a:p>
              <a:p>
                <a:pPr marL="171436" indent="-171436">
                  <a:buFontTx/>
                  <a:buChar char="-"/>
                </a:pPr>
                <a:endParaRPr lang="de-DE"/>
              </a:p>
            </p:txBody>
          </p:sp>
        </mc:Choice>
        <mc:Fallback xmlns="">
          <p:sp>
            <p:nvSpPr>
              <p:cNvPr id="3" name="Notizenplatzhalter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mn-cs"/>
                  </a:rPr>
                  <a:t>- The thermodynamic relations of the heat generation in a cell is given by the sum of free enthalpy </a:t>
                </a:r>
                <a:r>
                  <a:rPr lang="en-US" sz="1200" i="0" kern="1200">
                    <a:solidFill>
                      <a:schemeClr val="tx1"/>
                    </a:solidFill>
                    <a:effectLst/>
                    <a:latin typeface="Arial" charset="0"/>
                    <a:ea typeface="+mn-ea"/>
                    <a:cs typeface="+mn-cs"/>
                  </a:rPr>
                  <a:t>∆</a:t>
                </a:r>
                <a:r>
                  <a:rPr lang="de-DE" sz="1200" i="0" kern="1200">
                    <a:solidFill>
                      <a:schemeClr val="tx1"/>
                    </a:solidFill>
                    <a:effectLst/>
                    <a:latin typeface="Arial" charset="0"/>
                    <a:ea typeface="+mn-ea"/>
                    <a:cs typeface="+mn-cs"/>
                  </a:rPr>
                  <a:t>𝐺</a:t>
                </a:r>
                <a:r>
                  <a:rPr lang="en-US" sz="1200" kern="1200" dirty="0">
                    <a:solidFill>
                      <a:schemeClr val="tx1"/>
                    </a:solidFill>
                    <a:effectLst/>
                    <a:latin typeface="Arial" charset="0"/>
                    <a:ea typeface="+mn-ea"/>
                    <a:cs typeface="+mn-cs"/>
                  </a:rPr>
                  <a:t>, change of entropy </a:t>
                </a:r>
                <a:r>
                  <a:rPr lang="en-US" sz="1200" i="0" kern="1200">
                    <a:solidFill>
                      <a:schemeClr val="tx1"/>
                    </a:solidFill>
                    <a:effectLst/>
                    <a:latin typeface="Arial" charset="0"/>
                    <a:ea typeface="+mn-ea"/>
                    <a:cs typeface="+mn-cs"/>
                  </a:rPr>
                  <a:t>∆</a:t>
                </a:r>
                <a:r>
                  <a:rPr lang="de-DE" sz="1200" i="0" kern="1200">
                    <a:solidFill>
                      <a:schemeClr val="tx1"/>
                    </a:solidFill>
                    <a:effectLst/>
                    <a:latin typeface="Arial" charset="0"/>
                    <a:ea typeface="+mn-ea"/>
                    <a:cs typeface="+mn-cs"/>
                  </a:rPr>
                  <a:t>𝑆</a:t>
                </a:r>
                <a:r>
                  <a:rPr lang="en-US" sz="1200" kern="1200" dirty="0">
                    <a:solidFill>
                      <a:schemeClr val="tx1"/>
                    </a:solidFill>
                    <a:effectLst/>
                    <a:latin typeface="Arial" charset="0"/>
                    <a:ea typeface="+mn-ea"/>
                    <a:cs typeface="+mn-cs"/>
                  </a:rPr>
                  <a:t> and the electric work </a:t>
                </a:r>
                <a:r>
                  <a:rPr lang="de-DE" sz="1200" i="0" kern="1200">
                    <a:solidFill>
                      <a:schemeClr val="tx1"/>
                    </a:solidFill>
                    <a:effectLst/>
                    <a:latin typeface="Arial" charset="0"/>
                    <a:ea typeface="+mn-ea"/>
                    <a:cs typeface="+mn-cs"/>
                  </a:rPr>
                  <a:t>𝑊_𝑒𝑙</a:t>
                </a:r>
                <a:endParaRPr lang="de-DE" sz="1200" kern="1200" dirty="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 With </a:t>
                </a:r>
                <a:r>
                  <a:rPr lang="en-US" sz="1200" kern="1200" dirty="0">
                    <a:solidFill>
                      <a:schemeClr val="tx1"/>
                    </a:solidFill>
                    <a:effectLst/>
                    <a:latin typeface="Arial" charset="0"/>
                    <a:ea typeface="+mn-ea"/>
                    <a:cs typeface="+mn-cs"/>
                  </a:rPr>
                  <a:t>this the total heat generation rate results in the sum of reversible heat dissipation, caused by entropic change and the irreversible heat dissipation, caused by </a:t>
                </a:r>
                <a:r>
                  <a:rPr lang="en-US" sz="1200" kern="1200" dirty="0" err="1">
                    <a:solidFill>
                      <a:schemeClr val="tx1"/>
                    </a:solidFill>
                    <a:effectLst/>
                    <a:latin typeface="Arial" charset="0"/>
                    <a:ea typeface="+mn-ea"/>
                    <a:cs typeface="+mn-cs"/>
                  </a:rPr>
                  <a:t>ohmic</a:t>
                </a:r>
                <a:r>
                  <a:rPr lang="en-US" sz="1200" kern="1200" dirty="0">
                    <a:solidFill>
                      <a:schemeClr val="tx1"/>
                    </a:solidFill>
                    <a:effectLst/>
                    <a:latin typeface="Arial" charset="0"/>
                    <a:ea typeface="+mn-ea"/>
                    <a:cs typeface="+mn-cs"/>
                  </a:rPr>
                  <a:t> resistance and polarization as well as  a part depending on parasitic reactions </a:t>
                </a:r>
                <a:r>
                  <a:rPr lang="en-US" sz="1200" b="1" kern="1200" dirty="0" err="1">
                    <a:solidFill>
                      <a:schemeClr val="tx1"/>
                    </a:solidFill>
                    <a:effectLst/>
                    <a:latin typeface="Arial" charset="0"/>
                    <a:ea typeface="+mn-ea"/>
                    <a:cs typeface="+mn-cs"/>
                  </a:rPr>
                  <a:t>klick</a:t>
                </a:r>
                <a:endParaRPr lang="de-DE" sz="1200" kern="1200" dirty="0">
                  <a:solidFill>
                    <a:schemeClr val="tx1"/>
                  </a:solidFill>
                  <a:effectLst/>
                  <a:latin typeface="Arial" charset="0"/>
                  <a:ea typeface="+mn-ea"/>
                  <a:cs typeface="+mn-cs"/>
                </a:endParaRPr>
              </a:p>
              <a:p>
                <a:pPr marL="171436" indent="-171436">
                  <a:buFontTx/>
                  <a:buChar char="-"/>
                </a:pPr>
                <a:endParaRPr lang="de-DE" dirty="0"/>
              </a:p>
            </p:txBody>
          </p:sp>
        </mc:Fallback>
      </mc:AlternateContent>
      <p:sp>
        <p:nvSpPr>
          <p:cNvPr id="4" name="Fußzeilenplatzhalter 3"/>
          <p:cNvSpPr>
            <a:spLocks noGrp="1"/>
          </p:cNvSpPr>
          <p:nvPr>
            <p:ph type="ftr" sz="quarter" idx="10"/>
          </p:nvPr>
        </p:nvSpPr>
        <p:spPr/>
        <p:txBody>
          <a:bodyPr/>
          <a:lstStyle/>
          <a:p>
            <a:r>
              <a:rPr lang="de-DE" smtClean="0"/>
              <a:t>Prof. Dr. Max Mustermann | </a:t>
            </a:r>
            <a:br>
              <a:rPr lang="de-DE" smtClean="0"/>
            </a:br>
            <a:r>
              <a:rPr lang="de-DE" smtClean="0"/>
              <a:t>Name of Faculty</a:t>
            </a:r>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8</a:t>
            </a:fld>
            <a:endParaRPr lang="de-DE"/>
          </a:p>
        </p:txBody>
      </p:sp>
    </p:spTree>
    <p:extLst>
      <p:ext uri="{BB962C8B-B14F-4D97-AF65-F5344CB8AC3E}">
        <p14:creationId xmlns:p14="http://schemas.microsoft.com/office/powerpoint/2010/main" val="1097290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US" sz="1200" kern="1200" smtClean="0">
                <a:solidFill>
                  <a:schemeClr val="tx1"/>
                </a:solidFill>
                <a:effectLst/>
                <a:latin typeface="Arial" charset="0"/>
                <a:ea typeface="+mn-ea"/>
                <a:cs typeface="+mn-cs"/>
              </a:rPr>
              <a:t>- For a cell in an environment of uniform temperature obtains</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This shows that the total heat generation rate consists of the heat rate dissipated and enthalpy accumulation rate</a:t>
            </a:r>
            <a:endParaRPr lang="de-DE" sz="1200" kern="1200" smtClean="0">
              <a:solidFill>
                <a:schemeClr val="tx1"/>
              </a:solidFill>
              <a:effectLst/>
              <a:latin typeface="Arial" charset="0"/>
              <a:ea typeface="+mn-ea"/>
              <a:cs typeface="+mn-cs"/>
            </a:endParaRPr>
          </a:p>
          <a:p>
            <a:pPr lvl="0"/>
            <a:r>
              <a:rPr lang="en-US" sz="1200" kern="1200" smtClean="0">
                <a:solidFill>
                  <a:schemeClr val="tx1"/>
                </a:solidFill>
                <a:effectLst/>
                <a:latin typeface="Arial" charset="0"/>
                <a:ea typeface="+mn-ea"/>
                <a:cs typeface="+mn-cs"/>
              </a:rPr>
              <a:t>- Integration over time gives the total heat generated by the battery </a:t>
            </a:r>
            <a:r>
              <a:rPr lang="en-US" sz="1200" b="1" kern="1200" err="1" smtClean="0">
                <a:solidFill>
                  <a:schemeClr val="tx1"/>
                </a:solidFill>
                <a:effectLst/>
                <a:latin typeface="Arial" charset="0"/>
                <a:ea typeface="+mn-ea"/>
                <a:cs typeface="+mn-cs"/>
              </a:rPr>
              <a:t>klick</a:t>
            </a:r>
            <a:endParaRPr lang="de-DE" sz="1200" kern="1200" smtClean="0">
              <a:solidFill>
                <a:schemeClr val="tx1"/>
              </a:solidFill>
              <a:effectLst/>
              <a:latin typeface="Arial" charset="0"/>
              <a:ea typeface="+mn-ea"/>
              <a:cs typeface="+mn-cs"/>
            </a:endParaRPr>
          </a:p>
          <a:p>
            <a:pPr marL="171436" indent="-171436">
              <a:buFontTx/>
              <a:buChar char="-"/>
            </a:pPr>
            <a:endParaRPr lang="de-DE"/>
          </a:p>
        </p:txBody>
      </p:sp>
      <p:sp>
        <p:nvSpPr>
          <p:cNvPr id="4" name="Fußzeilenplatzhalter 3"/>
          <p:cNvSpPr>
            <a:spLocks noGrp="1"/>
          </p:cNvSpPr>
          <p:nvPr>
            <p:ph type="ftr" sz="quarter" idx="10"/>
          </p:nvPr>
        </p:nvSpPr>
        <p:spPr/>
        <p:txBody>
          <a:bodyPr/>
          <a:lstStyle/>
          <a:p>
            <a:r>
              <a:rPr lang="de-DE" smtClean="0"/>
              <a:t>Prof. Dr. Max Mustermann | </a:t>
            </a:r>
            <a:br>
              <a:rPr lang="de-DE" smtClean="0"/>
            </a:br>
            <a:r>
              <a:rPr lang="de-DE" smtClean="0"/>
              <a:t>Name of Faculty</a:t>
            </a:r>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9</a:t>
            </a:fld>
            <a:endParaRPr lang="de-DE"/>
          </a:p>
        </p:txBody>
      </p:sp>
    </p:spTree>
    <p:extLst>
      <p:ext uri="{BB962C8B-B14F-4D97-AF65-F5344CB8AC3E}">
        <p14:creationId xmlns:p14="http://schemas.microsoft.com/office/powerpoint/2010/main" val="1097290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7" name="Picture 2" descr="D:\Elke Schuster\Bilder\Kalorimeter\Kalorimeter allgemein\P1000681.JPG"/>
          <p:cNvPicPr>
            <a:picLocks noChangeAspect="1" noChangeArrowheads="1"/>
          </p:cNvPicPr>
          <p:nvPr userDrawn="1"/>
        </p:nvPicPr>
        <p:blipFill>
          <a:blip r:embed="rId2" cstate="print"/>
          <a:srcRect/>
          <a:stretch>
            <a:fillRect/>
          </a:stretch>
        </p:blipFill>
        <p:spPr bwMode="auto">
          <a:xfrm>
            <a:off x="0" y="666455"/>
            <a:ext cx="9144000" cy="6858000"/>
          </a:xfrm>
          <a:prstGeom prst="rect">
            <a:avLst/>
          </a:prstGeom>
          <a:noFill/>
        </p:spPr>
      </p:pic>
      <p:pic>
        <p:nvPicPr>
          <p:cNvPr id="26635" name="Picture 9" descr="II_rahmen_neu_titel"/>
          <p:cNvPicPr>
            <a:picLocks noChangeAspect="1" noChangeArrowheads="1"/>
          </p:cNvPicPr>
          <p:nvPr/>
        </p:nvPicPr>
        <p:blipFill>
          <a:blip r:embed="rId3" cstate="print"/>
          <a:srcRect/>
          <a:stretch>
            <a:fillRect/>
          </a:stretch>
        </p:blipFill>
        <p:spPr bwMode="auto">
          <a:xfrm>
            <a:off x="0" y="-12700"/>
            <a:ext cx="9144000" cy="6870700"/>
          </a:xfrm>
          <a:prstGeom prst="rect">
            <a:avLst/>
          </a:prstGeom>
          <a:noFill/>
          <a:ln w="9525">
            <a:noFill/>
            <a:miter lim="800000"/>
            <a:headEnd/>
            <a:tailEnd/>
          </a:ln>
        </p:spPr>
      </p:pic>
      <p:sp>
        <p:nvSpPr>
          <p:cNvPr id="12" name="Text Box 14"/>
          <p:cNvSpPr txBox="1">
            <a:spLocks noChangeArrowheads="1"/>
          </p:cNvSpPr>
          <p:nvPr/>
        </p:nvSpPr>
        <p:spPr bwMode="auto">
          <a:xfrm>
            <a:off x="396875" y="6475413"/>
            <a:ext cx="3670300" cy="246221"/>
          </a:xfrm>
          <a:prstGeom prst="rect">
            <a:avLst/>
          </a:prstGeom>
          <a:noFill/>
          <a:ln w="9525">
            <a:noFill/>
            <a:miter lim="800000"/>
            <a:headEnd/>
            <a:tailEnd/>
          </a:ln>
          <a:effectLst/>
        </p:spPr>
        <p:txBody>
          <a:bodyPr lIns="0" tIns="0" rIns="0" bIns="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a:t>KIT – University of the State of Baden-Wuerttemberg and </a:t>
            </a:r>
            <a:r>
              <a:rPr lang="en-US" sz="800" smtClean="0"/>
              <a:t/>
            </a:r>
            <a:br>
              <a:rPr lang="en-US" sz="800" smtClean="0"/>
            </a:br>
            <a:r>
              <a:rPr lang="en-US" sz="800" smtClean="0"/>
              <a:t>National Research Center of the Helmholtz Association</a:t>
            </a:r>
            <a:endParaRPr lang="en-US" sz="800"/>
          </a:p>
        </p:txBody>
      </p:sp>
      <p:sp>
        <p:nvSpPr>
          <p:cNvPr id="13" name="Text Box 21"/>
          <p:cNvSpPr txBox="1">
            <a:spLocks noChangeArrowheads="1"/>
          </p:cNvSpPr>
          <p:nvPr/>
        </p:nvSpPr>
        <p:spPr bwMode="auto">
          <a:xfrm>
            <a:off x="385763" y="3367088"/>
            <a:ext cx="8362701" cy="153888"/>
          </a:xfrm>
          <a:prstGeom prst="rect">
            <a:avLst/>
          </a:prstGeom>
          <a:noFill/>
          <a:ln w="9525">
            <a:noFill/>
            <a:miter lim="800000"/>
            <a:headEnd/>
            <a:tailEnd/>
          </a:ln>
          <a:effectLst/>
        </p:spPr>
        <p:txBody>
          <a:bodyPr wrap="square" lIns="0" tIns="0" rIns="0" bIns="0" anchor="ctr">
            <a:spAutoFit/>
          </a:bodyPr>
          <a:lstStyle/>
          <a:p>
            <a:r>
              <a:rPr lang="en-GB" sz="1000" kern="1200" smtClean="0">
                <a:solidFill>
                  <a:schemeClr val="accent3"/>
                </a:solidFill>
                <a:latin typeface="Arial" charset="0"/>
                <a:ea typeface="+mn-ea"/>
                <a:cs typeface="+mn-cs"/>
              </a:rPr>
              <a:t>Dipl. phys. </a:t>
            </a:r>
            <a:r>
              <a:rPr lang="en-GB" sz="1000" kern="1200" err="1" smtClean="0">
                <a:solidFill>
                  <a:schemeClr val="accent3"/>
                </a:solidFill>
                <a:latin typeface="Arial" charset="0"/>
                <a:ea typeface="+mn-ea"/>
                <a:cs typeface="+mn-cs"/>
              </a:rPr>
              <a:t>Elke</a:t>
            </a:r>
            <a:r>
              <a:rPr lang="en-GB" sz="1000" kern="1200" smtClean="0">
                <a:solidFill>
                  <a:schemeClr val="accent3"/>
                </a:solidFill>
                <a:latin typeface="Arial" charset="0"/>
                <a:ea typeface="+mn-ea"/>
                <a:cs typeface="+mn-cs"/>
              </a:rPr>
              <a:t> Schuster                                                                                       Institute for Applied Materials – Applied Materials Physics (IAM-AWP)</a:t>
            </a:r>
            <a:endParaRPr lang="de-DE" sz="1000" kern="1200">
              <a:solidFill>
                <a:schemeClr val="accent3"/>
              </a:solidFill>
              <a:latin typeface="Arial" charset="0"/>
              <a:ea typeface="+mn-ea"/>
              <a:cs typeface="+mn-cs"/>
            </a:endParaRPr>
          </a:p>
        </p:txBody>
      </p:sp>
      <p:sp>
        <p:nvSpPr>
          <p:cNvPr id="14" name="Text Box 14"/>
          <p:cNvSpPr txBox="1">
            <a:spLocks noChangeArrowheads="1"/>
          </p:cNvSpPr>
          <p:nvPr/>
        </p:nvSpPr>
        <p:spPr bwMode="auto">
          <a:xfrm>
            <a:off x="7318375" y="6497638"/>
            <a:ext cx="1727200" cy="244475"/>
          </a:xfrm>
          <a:prstGeom prst="rect">
            <a:avLst/>
          </a:prstGeom>
          <a:noFill/>
          <a:ln w="9525">
            <a:noFill/>
            <a:miter lim="800000"/>
            <a:headEnd/>
            <a:tailEnd/>
          </a:ln>
          <a:effectLst/>
        </p:spPr>
        <p:txBody>
          <a:bodyPr lIns="0" tIns="0" rIns="0" bIns="0">
            <a:spAutoFit/>
          </a:bodyPr>
          <a:lstStyle/>
          <a:p>
            <a:pPr algn="r">
              <a:defRPr/>
            </a:pPr>
            <a:r>
              <a:rPr lang="de-DE" sz="1600" b="1">
                <a:solidFill>
                  <a:schemeClr val="bg1"/>
                </a:solidFill>
              </a:rPr>
              <a:t>www.kit.edu</a:t>
            </a:r>
          </a:p>
        </p:txBody>
      </p:sp>
      <p:pic>
        <p:nvPicPr>
          <p:cNvPr id="26640" name="Picture 13" descr="KIT-Logo-rgb_en"/>
          <p:cNvPicPr>
            <a:picLocks noChangeAspect="1" noChangeArrowheads="1"/>
          </p:cNvPicPr>
          <p:nvPr/>
        </p:nvPicPr>
        <p:blipFill>
          <a:blip r:embed="rId4" cstate="print"/>
          <a:srcRect/>
          <a:stretch>
            <a:fillRect/>
          </a:stretch>
        </p:blipFill>
        <p:spPr bwMode="auto">
          <a:xfrm>
            <a:off x="395288" y="333375"/>
            <a:ext cx="1619250" cy="74771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xfrm>
            <a:off x="1701800" y="6399007"/>
            <a:ext cx="4248150" cy="360363"/>
          </a:xfrm>
          <a:prstGeom prst="rect">
            <a:avLst/>
          </a:prstGeom>
          <a:ln/>
        </p:spPr>
        <p:txBody>
          <a:bodyPr/>
          <a:lstStyle>
            <a:lvl1pPr>
              <a:defRPr/>
            </a:lvl1pPr>
          </a:lstStyle>
          <a:p>
            <a:r>
              <a:rPr lang="en-US" smtClean="0"/>
              <a:t>E2C 2013</a:t>
            </a:r>
            <a:endParaRPr lang="en-US"/>
          </a:p>
        </p:txBody>
      </p:sp>
      <p:sp>
        <p:nvSpPr>
          <p:cNvPr id="5"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r>
              <a:rPr lang="de-DE" smtClean="0"/>
              <a:t>30.10.2013</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9563" y="333375"/>
            <a:ext cx="2089150" cy="57594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0525" y="333375"/>
            <a:ext cx="6116638" cy="57594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Rectangle 12"/>
          <p:cNvSpPr>
            <a:spLocks noGrp="1" noChangeArrowheads="1"/>
          </p:cNvSpPr>
          <p:nvPr>
            <p:ph type="ftr" sz="quarter" idx="10"/>
          </p:nvPr>
        </p:nvSpPr>
        <p:spPr>
          <a:xfrm>
            <a:off x="1701800" y="6399007"/>
            <a:ext cx="4248150" cy="360363"/>
          </a:xfrm>
          <a:prstGeom prst="rect">
            <a:avLst/>
          </a:prstGeom>
          <a:ln/>
        </p:spPr>
        <p:txBody>
          <a:bodyPr/>
          <a:lstStyle>
            <a:lvl1pPr>
              <a:defRPr/>
            </a:lvl1pPr>
          </a:lstStyle>
          <a:p>
            <a:r>
              <a:rPr lang="en-US" smtClean="0"/>
              <a:t>E2C 2013</a:t>
            </a:r>
            <a:endParaRPr lang="en-US"/>
          </a:p>
        </p:txBody>
      </p:sp>
      <p:sp>
        <p:nvSpPr>
          <p:cNvPr id="5"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r>
              <a:rPr lang="de-DE" smtClean="0"/>
              <a:t>30.10.2013</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386535" y="1223755"/>
            <a:ext cx="8356600" cy="48942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12"/>
          <p:cNvSpPr>
            <a:spLocks noGrp="1" noChangeArrowheads="1"/>
          </p:cNvSpPr>
          <p:nvPr>
            <p:ph type="ftr" sz="quarter" idx="10"/>
          </p:nvPr>
        </p:nvSpPr>
        <p:spPr>
          <a:xfrm>
            <a:off x="1701800" y="6399007"/>
            <a:ext cx="4248150" cy="360363"/>
          </a:xfrm>
          <a:prstGeom prst="rect">
            <a:avLst/>
          </a:prstGeom>
          <a:ln/>
        </p:spPr>
        <p:txBody>
          <a:bodyPr/>
          <a:lstStyle>
            <a:lvl1pPr>
              <a:defRPr/>
            </a:lvl1pPr>
          </a:lstStyle>
          <a:p>
            <a:r>
              <a:rPr lang="en-US" smtClean="0"/>
              <a:t>E2C 2013</a:t>
            </a:r>
            <a:endParaRPr lang="en-US"/>
          </a:p>
        </p:txBody>
      </p:sp>
      <p:sp>
        <p:nvSpPr>
          <p:cNvPr id="5"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r>
              <a:rPr lang="de-DE" smtClean="0"/>
              <a:t>30.10.2013</a:t>
            </a: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21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2"/>
          <p:cNvSpPr>
            <a:spLocks noGrp="1" noChangeArrowheads="1"/>
          </p:cNvSpPr>
          <p:nvPr>
            <p:ph type="ftr" sz="quarter" idx="10"/>
          </p:nvPr>
        </p:nvSpPr>
        <p:spPr>
          <a:xfrm>
            <a:off x="1701800" y="6399007"/>
            <a:ext cx="4248150" cy="360363"/>
          </a:xfrm>
          <a:prstGeom prst="rect">
            <a:avLst/>
          </a:prstGeom>
          <a:ln/>
        </p:spPr>
        <p:txBody>
          <a:bodyPr/>
          <a:lstStyle>
            <a:lvl1pPr>
              <a:defRPr/>
            </a:lvl1pPr>
          </a:lstStyle>
          <a:p>
            <a:r>
              <a:rPr lang="en-US" smtClean="0"/>
              <a:t>E2C 2013</a:t>
            </a:r>
            <a:endParaRPr lang="en-US"/>
          </a:p>
        </p:txBody>
      </p:sp>
      <p:sp>
        <p:nvSpPr>
          <p:cNvPr id="6" name="Datumsplatzhalter 9"/>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r>
              <a:rPr lang="de-DE" smtClean="0"/>
              <a:t>30.10.2013</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2"/>
          <p:cNvSpPr>
            <a:spLocks noGrp="1" noChangeArrowheads="1"/>
          </p:cNvSpPr>
          <p:nvPr>
            <p:ph type="ftr" sz="quarter" idx="10"/>
          </p:nvPr>
        </p:nvSpPr>
        <p:spPr>
          <a:xfrm>
            <a:off x="1701800" y="6399007"/>
            <a:ext cx="4248150" cy="360363"/>
          </a:xfrm>
          <a:prstGeom prst="rect">
            <a:avLst/>
          </a:prstGeom>
          <a:ln/>
        </p:spPr>
        <p:txBody>
          <a:bodyPr/>
          <a:lstStyle>
            <a:lvl1pPr>
              <a:defRPr/>
            </a:lvl1pPr>
          </a:lstStyle>
          <a:p>
            <a:r>
              <a:rPr lang="en-US" smtClean="0"/>
              <a:t>E2C 2013</a:t>
            </a:r>
            <a:endParaRPr lang="en-US"/>
          </a:p>
        </p:txBody>
      </p:sp>
      <p:sp>
        <p:nvSpPr>
          <p:cNvPr id="8" name="Datumsplatzhalter 9"/>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r>
              <a:rPr lang="de-DE" smtClean="0"/>
              <a:t>30.10.2013</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2"/>
          <p:cNvSpPr>
            <a:spLocks noGrp="1" noChangeArrowheads="1"/>
          </p:cNvSpPr>
          <p:nvPr>
            <p:ph type="ftr" sz="quarter" idx="10"/>
          </p:nvPr>
        </p:nvSpPr>
        <p:spPr>
          <a:xfrm>
            <a:off x="1701800" y="6399007"/>
            <a:ext cx="4248150" cy="360363"/>
          </a:xfrm>
          <a:prstGeom prst="rect">
            <a:avLst/>
          </a:prstGeom>
          <a:ln/>
        </p:spPr>
        <p:txBody>
          <a:bodyPr/>
          <a:lstStyle>
            <a:lvl1pPr>
              <a:defRPr/>
            </a:lvl1pPr>
          </a:lstStyle>
          <a:p>
            <a:r>
              <a:rPr lang="en-US" smtClean="0"/>
              <a:t>E2C 2013</a:t>
            </a:r>
            <a:endParaRPr lang="en-US"/>
          </a:p>
        </p:txBody>
      </p:sp>
      <p:sp>
        <p:nvSpPr>
          <p:cNvPr id="4"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r>
              <a:rPr lang="de-DE" smtClean="0"/>
              <a:t>30.10.2013</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xfrm>
            <a:off x="1701800" y="6399007"/>
            <a:ext cx="4248150" cy="360363"/>
          </a:xfrm>
          <a:prstGeom prst="rect">
            <a:avLst/>
          </a:prstGeom>
          <a:ln/>
        </p:spPr>
        <p:txBody>
          <a:bodyPr/>
          <a:lstStyle>
            <a:lvl1pPr>
              <a:defRPr/>
            </a:lvl1pPr>
          </a:lstStyle>
          <a:p>
            <a:r>
              <a:rPr lang="en-US" smtClean="0"/>
              <a:t>E2C 2013</a:t>
            </a:r>
            <a:endParaRPr lang="en-US"/>
          </a:p>
        </p:txBody>
      </p:sp>
      <p:sp>
        <p:nvSpPr>
          <p:cNvPr id="3"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r>
              <a:rPr lang="de-DE" smtClean="0"/>
              <a:t>30.10.2013</a:t>
            </a: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2"/>
          <p:cNvSpPr>
            <a:spLocks noGrp="1" noChangeArrowheads="1"/>
          </p:cNvSpPr>
          <p:nvPr>
            <p:ph type="ftr" sz="quarter" idx="10"/>
          </p:nvPr>
        </p:nvSpPr>
        <p:spPr>
          <a:xfrm>
            <a:off x="1701800" y="6399007"/>
            <a:ext cx="4248150" cy="360363"/>
          </a:xfrm>
          <a:prstGeom prst="rect">
            <a:avLst/>
          </a:prstGeom>
          <a:ln/>
        </p:spPr>
        <p:txBody>
          <a:bodyPr/>
          <a:lstStyle>
            <a:lvl1pPr>
              <a:defRPr/>
            </a:lvl1pPr>
          </a:lstStyle>
          <a:p>
            <a:r>
              <a:rPr lang="en-US" smtClean="0"/>
              <a:t>E2C 2013</a:t>
            </a:r>
            <a:endParaRPr lang="en-US"/>
          </a:p>
        </p:txBody>
      </p:sp>
      <p:sp>
        <p:nvSpPr>
          <p:cNvPr id="6" name="Datumsplatzhalter 9"/>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r>
              <a:rPr lang="de-DE" smtClean="0"/>
              <a:t>30.10.2013</a:t>
            </a: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2"/>
          <p:cNvSpPr>
            <a:spLocks noGrp="1" noChangeArrowheads="1"/>
          </p:cNvSpPr>
          <p:nvPr>
            <p:ph type="ftr" sz="quarter" idx="10"/>
          </p:nvPr>
        </p:nvSpPr>
        <p:spPr>
          <a:xfrm>
            <a:off x="1701800" y="6399007"/>
            <a:ext cx="4248150" cy="360363"/>
          </a:xfrm>
          <a:prstGeom prst="rect">
            <a:avLst/>
          </a:prstGeom>
          <a:ln/>
        </p:spPr>
        <p:txBody>
          <a:bodyPr/>
          <a:lstStyle>
            <a:lvl1pPr>
              <a:defRPr/>
            </a:lvl1pPr>
          </a:lstStyle>
          <a:p>
            <a:r>
              <a:rPr lang="en-US" smtClean="0"/>
              <a:t>E2C 2013</a:t>
            </a:r>
            <a:endParaRPr lang="en-US"/>
          </a:p>
        </p:txBody>
      </p:sp>
      <p:sp>
        <p:nvSpPr>
          <p:cNvPr id="6" name="Datumsplatzhalter 9"/>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r>
              <a:rPr lang="de-DE" smtClean="0"/>
              <a:t>30.10.2013</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II_rahmen_neu_folge"/>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90525" y="333375"/>
            <a:ext cx="6911975" cy="5619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add title</a:t>
            </a:r>
          </a:p>
        </p:txBody>
      </p:sp>
      <p:sp>
        <p:nvSpPr>
          <p:cNvPr id="1028" name="Rectangle 3"/>
          <p:cNvSpPr>
            <a:spLocks noGrp="1" noChangeArrowheads="1"/>
          </p:cNvSpPr>
          <p:nvPr>
            <p:ph type="body" idx="1"/>
          </p:nvPr>
        </p:nvSpPr>
        <p:spPr bwMode="auto">
          <a:xfrm>
            <a:off x="392113" y="1198563"/>
            <a:ext cx="8356600"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add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7" name="Picture 9" descr="KITlogo_4c_frutiger"/>
          <p:cNvPicPr>
            <a:picLocks noChangeAspect="1" noChangeArrowheads="1"/>
          </p:cNvPicPr>
          <p:nvPr/>
        </p:nvPicPr>
        <p:blipFill>
          <a:blip r:embed="rId14" cstate="print"/>
          <a:srcRect/>
          <a:stretch>
            <a:fillRect/>
          </a:stretch>
        </p:blipFill>
        <p:spPr bwMode="auto">
          <a:xfrm>
            <a:off x="7667625" y="341313"/>
            <a:ext cx="1084263" cy="495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14325" indent="-314325" algn="l" rtl="0" eaLnBrk="1" fontAlgn="base" hangingPunct="1">
        <a:spcBef>
          <a:spcPct val="20000"/>
        </a:spcBef>
        <a:spcAft>
          <a:spcPct val="0"/>
        </a:spcAft>
        <a:buBlip>
          <a:blip r:embed="rId15"/>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16"/>
        </a:buBlip>
        <a:defRPr>
          <a:solidFill>
            <a:schemeClr val="tx1"/>
          </a:solidFill>
          <a:latin typeface="+mn-lt"/>
        </a:defRPr>
      </a:lvl2pPr>
      <a:lvl3pPr marL="1209675" indent="-276225" algn="l" rtl="0" eaLnBrk="1" fontAlgn="base" hangingPunct="1">
        <a:spcBef>
          <a:spcPct val="20000"/>
        </a:spcBef>
        <a:spcAft>
          <a:spcPct val="0"/>
        </a:spcAft>
        <a:buBlip>
          <a:blip r:embed="rId17"/>
        </a:buBlip>
        <a:defRPr sz="1600">
          <a:solidFill>
            <a:schemeClr val="tx1"/>
          </a:solidFill>
          <a:latin typeface="+mn-lt"/>
        </a:defRPr>
      </a:lvl3pPr>
      <a:lvl4pPr marL="1657350" indent="-276225" algn="l" rtl="0" eaLnBrk="1" fontAlgn="base" hangingPunct="1">
        <a:spcBef>
          <a:spcPct val="20000"/>
        </a:spcBef>
        <a:spcAft>
          <a:spcPct val="0"/>
        </a:spcAft>
        <a:buBlip>
          <a:blip r:embed="rId17"/>
        </a:buBlip>
        <a:defRPr sz="1600">
          <a:solidFill>
            <a:schemeClr val="tx1"/>
          </a:solidFill>
          <a:latin typeface="+mn-lt"/>
        </a:defRPr>
      </a:lvl4pPr>
      <a:lvl5pPr marL="2095500" indent="-276225" algn="l" rtl="0" eaLnBrk="1" fontAlgn="base" hangingPunct="1">
        <a:spcBef>
          <a:spcPct val="20000"/>
        </a:spcBef>
        <a:spcAft>
          <a:spcPct val="0"/>
        </a:spcAft>
        <a:buBlip>
          <a:blip r:embed="rId17"/>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18"/>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18"/>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18"/>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18"/>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0.png"/><Relationship Id="rId4" Type="http://schemas.openxmlformats.org/officeDocument/2006/relationships/image" Target="../media/image46.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30.png"/><Relationship Id="rId5" Type="http://schemas.openxmlformats.org/officeDocument/2006/relationships/image" Target="../media/image53.png"/><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0.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0.pn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18" Type="http://schemas.openxmlformats.org/officeDocument/2006/relationships/oleObject" Target="../embeddings/oleObject2.bin"/><Relationship Id="rId3" Type="http://schemas.openxmlformats.org/officeDocument/2006/relationships/notesSlide" Target="../notesSlides/notesSlide16.xml"/><Relationship Id="rId17" Type="http://schemas.openxmlformats.org/officeDocument/2006/relationships/image" Target="../media/image61.png"/><Relationship Id="rId2" Type="http://schemas.openxmlformats.org/officeDocument/2006/relationships/slideLayout" Target="../slideLayouts/slideLayout2.xml"/><Relationship Id="rId16" Type="http://schemas.openxmlformats.org/officeDocument/2006/relationships/image" Target="../media/image60.png"/><Relationship Id="rId1" Type="http://schemas.openxmlformats.org/officeDocument/2006/relationships/vmlDrawing" Target="../drawings/vmlDrawing1.vml"/><Relationship Id="rId6" Type="http://schemas.openxmlformats.org/officeDocument/2006/relationships/image" Target="../media/image52.wmf"/><Relationship Id="rId5" Type="http://schemas.openxmlformats.org/officeDocument/2006/relationships/oleObject" Target="../embeddings/oleObject1.bin"/><Relationship Id="rId15" Type="http://schemas.openxmlformats.org/officeDocument/2006/relationships/image" Target="../media/image70.png"/><Relationship Id="rId19" Type="http://schemas.openxmlformats.org/officeDocument/2006/relationships/image" Target="../media/image53.wmf"/><Relationship Id="rId4" Type="http://schemas.openxmlformats.org/officeDocument/2006/relationships/image" Target="../media/image54.jpeg"/><Relationship Id="rId14" Type="http://schemas.openxmlformats.org/officeDocument/2006/relationships/image" Target="../media/image69.png"/></Relationships>
</file>

<file path=ppt/slides/_rels/slide1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11" Type="http://schemas.openxmlformats.org/officeDocument/2006/relationships/image" Target="../media/image56.jpeg"/><Relationship Id="rId5" Type="http://schemas.openxmlformats.org/officeDocument/2006/relationships/image" Target="../media/image55.wmf"/><Relationship Id="rId10" Type="http://schemas.openxmlformats.org/officeDocument/2006/relationships/image" Target="../media/image59.png"/><Relationship Id="rId4" Type="http://schemas.openxmlformats.org/officeDocument/2006/relationships/oleObject" Target="../embeddings/oleObject3.bin"/><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19.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5.png"/><Relationship Id="rId5" Type="http://schemas.openxmlformats.org/officeDocument/2006/relationships/image" Target="../media/image5.pn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0.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0.pn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ChangeArrowheads="1"/>
          </p:cNvSpPr>
          <p:nvPr/>
        </p:nvSpPr>
        <p:spPr bwMode="auto">
          <a:xfrm>
            <a:off x="395288" y="1628800"/>
            <a:ext cx="8389937" cy="1230307"/>
          </a:xfrm>
          <a:prstGeom prst="rect">
            <a:avLst/>
          </a:prstGeom>
          <a:noFill/>
          <a:ln w="9525">
            <a:noFill/>
            <a:miter lim="800000"/>
            <a:headEnd/>
            <a:tailEnd/>
          </a:ln>
        </p:spPr>
        <p:txBody>
          <a:bodyPr lIns="0" tIns="0" rIns="0" bIns="0" anchor="b"/>
          <a:lstStyle/>
          <a:p>
            <a:pPr algn="ctr">
              <a:lnSpc>
                <a:spcPct val="90000"/>
              </a:lnSpc>
            </a:pPr>
            <a:r>
              <a:rPr lang="en-US" sz="2800" b="1" dirty="0" smtClean="0">
                <a:solidFill>
                  <a:schemeClr val="accent1"/>
                </a:solidFill>
                <a:effectLst>
                  <a:outerShdw blurRad="38100" dist="38100" dir="2700000" algn="tl">
                    <a:srgbClr val="000000">
                      <a:alpha val="43137"/>
                    </a:srgbClr>
                  </a:outerShdw>
                </a:effectLst>
              </a:rPr>
              <a:t>Electrochemical-calorimetric studies on </a:t>
            </a:r>
          </a:p>
          <a:p>
            <a:pPr algn="ctr">
              <a:lnSpc>
                <a:spcPct val="90000"/>
              </a:lnSpc>
            </a:pPr>
            <a:r>
              <a:rPr lang="en-US" sz="2800" b="1" dirty="0" smtClean="0">
                <a:solidFill>
                  <a:schemeClr val="accent1"/>
                </a:solidFill>
                <a:effectLst>
                  <a:outerShdw blurRad="38100" dist="38100" dir="2700000" algn="tl">
                    <a:srgbClr val="000000">
                      <a:alpha val="43137"/>
                    </a:srgbClr>
                  </a:outerShdw>
                </a:effectLst>
              </a:rPr>
              <a:t>lithium ion pouch cells</a:t>
            </a:r>
          </a:p>
          <a:p>
            <a:pPr algn="ctr">
              <a:lnSpc>
                <a:spcPct val="90000"/>
              </a:lnSpc>
            </a:pPr>
            <a:endParaRPr lang="en-US" sz="2800" dirty="0" smtClean="0">
              <a:effectLst>
                <a:outerShdw blurRad="38100" dist="38100" dir="2700000" algn="tl">
                  <a:srgbClr val="000000">
                    <a:alpha val="43137"/>
                  </a:srgbClr>
                </a:outerShdw>
              </a:effectLst>
            </a:endParaRPr>
          </a:p>
        </p:txBody>
      </p:sp>
      <p:pic>
        <p:nvPicPr>
          <p:cNvPr id="4" name="Picture 17" descr="D:\Elke Schuster\Corporate Design KIT\Logo_280611\IAM_Logo_En_229x108.jpg"/>
          <p:cNvPicPr>
            <a:picLocks noChangeAspect="1" noChangeArrowheads="1"/>
          </p:cNvPicPr>
          <p:nvPr/>
        </p:nvPicPr>
        <p:blipFill>
          <a:blip r:embed="rId3"/>
          <a:stretch>
            <a:fillRect/>
          </a:stretch>
        </p:blipFill>
        <p:spPr bwMode="auto">
          <a:xfrm>
            <a:off x="7093944" y="256706"/>
            <a:ext cx="1726528" cy="796030"/>
          </a:xfrm>
          <a:prstGeom prst="rect">
            <a:avLst/>
          </a:prstGeom>
          <a:noFill/>
        </p:spPr>
      </p:pic>
      <p:pic>
        <p:nvPicPr>
          <p:cNvPr id="5" name="Picture 2"/>
          <p:cNvPicPr>
            <a:picLocks noChangeAspect="1" noChangeArrowheads="1"/>
          </p:cNvPicPr>
          <p:nvPr/>
        </p:nvPicPr>
        <p:blipFill>
          <a:blip r:embed="rId4" cstate="print"/>
          <a:srcRect/>
          <a:stretch>
            <a:fillRect/>
          </a:stretch>
        </p:blipFill>
        <p:spPr bwMode="auto">
          <a:xfrm>
            <a:off x="3501008" y="256706"/>
            <a:ext cx="2178496" cy="827828"/>
          </a:xfrm>
          <a:prstGeom prst="rect">
            <a:avLst/>
          </a:prstGeom>
          <a:noFill/>
          <a:ln w="9525">
            <a:noFill/>
            <a:miter lim="800000"/>
            <a:headEnd/>
            <a:tailEnd/>
          </a:ln>
          <a:effectLst/>
        </p:spPr>
      </p:pic>
      <p:sp>
        <p:nvSpPr>
          <p:cNvPr id="6" name="Rectangle 3"/>
          <p:cNvSpPr>
            <a:spLocks noChangeArrowheads="1"/>
          </p:cNvSpPr>
          <p:nvPr/>
        </p:nvSpPr>
        <p:spPr bwMode="auto">
          <a:xfrm>
            <a:off x="1835696" y="2573905"/>
            <a:ext cx="6121400" cy="59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spcBef>
                <a:spcPct val="20000"/>
              </a:spcBef>
            </a:pPr>
            <a:r>
              <a:rPr lang="de-DE" sz="1600" i="1" u="sng" smtClean="0">
                <a:solidFill>
                  <a:schemeClr val="bg1">
                    <a:lumMod val="50000"/>
                  </a:schemeClr>
                </a:solidFill>
                <a:latin typeface="Arial" pitchFamily="34" charset="0"/>
              </a:rPr>
              <a:t>E. Schuster</a:t>
            </a:r>
            <a:r>
              <a:rPr lang="de-DE" sz="1600" i="1" smtClean="0">
                <a:solidFill>
                  <a:schemeClr val="bg1">
                    <a:lumMod val="50000"/>
                  </a:schemeClr>
                </a:solidFill>
                <a:latin typeface="Arial" pitchFamily="34" charset="0"/>
              </a:rPr>
              <a:t>, C</a:t>
            </a:r>
            <a:r>
              <a:rPr lang="de-DE" sz="1600" i="1">
                <a:solidFill>
                  <a:schemeClr val="bg1">
                    <a:lumMod val="50000"/>
                  </a:schemeClr>
                </a:solidFill>
                <a:latin typeface="Arial" pitchFamily="34" charset="0"/>
              </a:rPr>
              <a:t>. </a:t>
            </a:r>
            <a:r>
              <a:rPr lang="de-DE" sz="1600" i="1" smtClean="0">
                <a:solidFill>
                  <a:schemeClr val="bg1">
                    <a:lumMod val="50000"/>
                  </a:schemeClr>
                </a:solidFill>
                <a:latin typeface="Arial" pitchFamily="34" charset="0"/>
              </a:rPr>
              <a:t>Ziebert, H. J. Seifert</a:t>
            </a:r>
          </a:p>
          <a:p>
            <a:pPr algn="ctr" eaLnBrk="0" hangingPunct="0">
              <a:spcBef>
                <a:spcPts val="0"/>
              </a:spcBef>
            </a:pPr>
            <a:r>
              <a:rPr lang="en-GB" sz="1600" i="1" smtClean="0">
                <a:solidFill>
                  <a:schemeClr val="bg1">
                    <a:lumMod val="50000"/>
                  </a:schemeClr>
                </a:solidFill>
                <a:latin typeface="Arial"/>
              </a:rPr>
              <a:t>Karlsruhe Institute of Technology (KIT)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0" name="Picture 136" descr="J:\Arbeit\Vorträge - Tagungen\2013-10-27 - E2C 2013 Budapest\calo_con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711" y="593685"/>
            <a:ext cx="6822931" cy="4770530"/>
          </a:xfrm>
          <a:prstGeom prst="rect">
            <a:avLst/>
          </a:prstGeom>
          <a:noFill/>
          <a:extLst>
            <a:ext uri="{909E8E84-426E-40DD-AFC4-6F175D3DCCD1}">
              <a14:hiddenFill xmlns:a14="http://schemas.microsoft.com/office/drawing/2010/main">
                <a:solidFill>
                  <a:srgbClr val="FFFFFF"/>
                </a:solidFill>
              </a14:hiddenFill>
            </a:ext>
          </a:extLst>
        </p:spPr>
      </p:pic>
      <p:sp>
        <p:nvSpPr>
          <p:cNvPr id="24" name="Diagonal liegende Ecken des Rechtecks abrunden 23"/>
          <p:cNvSpPr/>
          <p:nvPr/>
        </p:nvSpPr>
        <p:spPr>
          <a:xfrm rot="5400000">
            <a:off x="3469377" y="-3101223"/>
            <a:ext cx="765085" cy="7344816"/>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296525" y="359368"/>
            <a:ext cx="5455340" cy="369332"/>
          </a:xfrm>
          <a:prstGeom prst="rect">
            <a:avLst/>
          </a:prstGeom>
          <a:noFill/>
        </p:spPr>
        <p:txBody>
          <a:bodyPr wrap="none" rtlCol="0">
            <a:spAutoFit/>
          </a:bodyPr>
          <a:lstStyle/>
          <a:p>
            <a:r>
              <a:rPr lang="en-US" b="1" smtClean="0">
                <a:solidFill>
                  <a:schemeClr val="accent1"/>
                </a:solidFill>
              </a:rPr>
              <a:t>Parameter measurements: Calorimeter constant</a:t>
            </a:r>
            <a:endParaRPr lang="de-DE" b="1">
              <a:solidFill>
                <a:schemeClr val="accent1"/>
              </a:solidFill>
            </a:endParaRPr>
          </a:p>
        </p:txBody>
      </p:sp>
      <p:sp>
        <p:nvSpPr>
          <p:cNvPr id="25" name="Textfeld 24"/>
          <p:cNvSpPr txBox="1"/>
          <p:nvPr/>
        </p:nvSpPr>
        <p:spPr>
          <a:xfrm>
            <a:off x="116505" y="6482371"/>
            <a:ext cx="8910990" cy="276999"/>
          </a:xfrm>
          <a:prstGeom prst="rect">
            <a:avLst/>
          </a:prstGeom>
          <a:noFill/>
        </p:spPr>
        <p:txBody>
          <a:bodyPr wrap="square" rtlCol="0">
            <a:spAutoFit/>
          </a:bodyPr>
          <a:lstStyle/>
          <a:p>
            <a:pPr algn="ctr"/>
            <a:r>
              <a:rPr lang="de-DE" sz="1200" dirty="0" smtClean="0">
                <a:solidFill>
                  <a:schemeClr val="bg1">
                    <a:lumMod val="50000"/>
                  </a:schemeClr>
                </a:solidFill>
              </a:rPr>
              <a:t>30.10.2013                                                     E2C </a:t>
            </a:r>
            <a:r>
              <a:rPr lang="de-DE" sz="1200" dirty="0">
                <a:solidFill>
                  <a:schemeClr val="bg1">
                    <a:lumMod val="50000"/>
                  </a:schemeClr>
                </a:solidFill>
              </a:rPr>
              <a:t>2013 - 3rd European </a:t>
            </a:r>
            <a:r>
              <a:rPr lang="de-DE" sz="1200" dirty="0" err="1">
                <a:solidFill>
                  <a:schemeClr val="bg1">
                    <a:lumMod val="50000"/>
                  </a:schemeClr>
                </a:solidFill>
              </a:rPr>
              <a:t>Energy</a:t>
            </a:r>
            <a:r>
              <a:rPr lang="de-DE" sz="1200" dirty="0">
                <a:solidFill>
                  <a:schemeClr val="bg1">
                    <a:lumMod val="50000"/>
                  </a:schemeClr>
                </a:solidFill>
              </a:rPr>
              <a:t> </a:t>
            </a:r>
            <a:r>
              <a:rPr lang="de-DE" sz="1200" dirty="0" smtClean="0">
                <a:solidFill>
                  <a:schemeClr val="bg1">
                    <a:lumMod val="50000"/>
                  </a:schemeClr>
                </a:solidFill>
              </a:rPr>
              <a:t>Conference                                                       08</a:t>
            </a:r>
            <a:endParaRPr lang="de-DE" sz="1200" dirty="0">
              <a:solidFill>
                <a:schemeClr val="bg1">
                  <a:lumMod val="50000"/>
                </a:schemeClr>
              </a:solidFill>
            </a:endParaRPr>
          </a:p>
        </p:txBody>
      </p:sp>
      <p:sp>
        <p:nvSpPr>
          <p:cNvPr id="6" name="Rechteck 5"/>
          <p:cNvSpPr/>
          <p:nvPr/>
        </p:nvSpPr>
        <p:spPr>
          <a:xfrm>
            <a:off x="6102170" y="2145341"/>
            <a:ext cx="2678938" cy="338554"/>
          </a:xfrm>
          <a:prstGeom prst="rect">
            <a:avLst/>
          </a:prstGeom>
        </p:spPr>
        <p:txBody>
          <a:bodyPr wrap="none">
            <a:spAutoFit/>
          </a:bodyPr>
          <a:lstStyle/>
          <a:p>
            <a:r>
              <a:rPr lang="en-GB" sz="1600" err="1" smtClean="0">
                <a:latin typeface="Symbol" pitchFamily="18" charset="2"/>
                <a:cs typeface="Calibri" pitchFamily="34" charset="0"/>
              </a:rPr>
              <a:t>a</a:t>
            </a:r>
            <a:r>
              <a:rPr lang="en-GB" sz="1600" baseline="-25000" err="1" smtClean="0">
                <a:cs typeface="Calibri" pitchFamily="34" charset="0"/>
              </a:rPr>
              <a:t>ARC</a:t>
            </a:r>
            <a:r>
              <a:rPr lang="en-GB" sz="1600" baseline="30000" smtClean="0">
                <a:cs typeface="Calibri" pitchFamily="34" charset="0"/>
              </a:rPr>
              <a:t> </a:t>
            </a:r>
            <a:r>
              <a:rPr lang="en-GB" sz="1600" i="1" smtClean="0">
                <a:latin typeface="Cambria Math" pitchFamily="18" charset="0"/>
                <a:ea typeface="Cambria Math" pitchFamily="18" charset="0"/>
                <a:cs typeface="Calibri" pitchFamily="34" charset="0"/>
              </a:rPr>
              <a:t>= </a:t>
            </a:r>
            <a:r>
              <a:rPr lang="en-GB" sz="1600" smtClean="0">
                <a:ea typeface="Cambria Math" pitchFamily="18" charset="0"/>
                <a:cs typeface="Calibri" pitchFamily="34" charset="0"/>
              </a:rPr>
              <a:t>(0.218 </a:t>
            </a:r>
            <a:r>
              <a:rPr lang="en-GB" sz="1600" smtClean="0">
                <a:sym typeface="Symbol"/>
              </a:rPr>
              <a:t></a:t>
            </a:r>
            <a:r>
              <a:rPr lang="en-GB" sz="1600" smtClean="0">
                <a:ea typeface="Cambria Math" pitchFamily="18" charset="0"/>
                <a:cs typeface="Calibri" pitchFamily="34" charset="0"/>
              </a:rPr>
              <a:t> 0.003) W/K</a:t>
            </a:r>
            <a:endParaRPr lang="en-GB" sz="1600">
              <a:ea typeface="Cambria Math" pitchFamily="18" charset="0"/>
              <a:cs typeface="Calibri" pitchFamily="34" charset="0"/>
            </a:endParaRPr>
          </a:p>
        </p:txBody>
      </p:sp>
      <mc:AlternateContent xmlns:mc="http://schemas.openxmlformats.org/markup-compatibility/2006" xmlns:a14="http://schemas.microsoft.com/office/drawing/2010/main">
        <mc:Choice Requires="a14">
          <p:sp>
            <p:nvSpPr>
              <p:cNvPr id="3" name="Rechteck 2"/>
              <p:cNvSpPr/>
              <p:nvPr/>
            </p:nvSpPr>
            <p:spPr>
              <a:xfrm>
                <a:off x="6271998" y="1268760"/>
                <a:ext cx="23504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rgbClr val="000000"/>
                              </a:solidFill>
                              <a:latin typeface="Cambria Math"/>
                            </a:rPr>
                          </m:ctrlPr>
                        </m:sSubPr>
                        <m:e>
                          <m:acc>
                            <m:accPr>
                              <m:chr m:val="̇"/>
                              <m:ctrlPr>
                                <a:rPr lang="de-DE" i="1">
                                  <a:solidFill>
                                    <a:srgbClr val="000000"/>
                                  </a:solidFill>
                                  <a:latin typeface="Cambria Math"/>
                                </a:rPr>
                              </m:ctrlPr>
                            </m:accPr>
                            <m:e>
                              <m:r>
                                <a:rPr lang="de-DE" i="1">
                                  <a:solidFill>
                                    <a:srgbClr val="000000"/>
                                  </a:solidFill>
                                  <a:latin typeface="Cambria Math"/>
                                </a:rPr>
                                <m:t>𝑞</m:t>
                              </m:r>
                            </m:e>
                          </m:acc>
                        </m:e>
                        <m:sub>
                          <m:r>
                            <a:rPr lang="de-DE" b="0" i="1" smtClean="0">
                              <a:solidFill>
                                <a:srgbClr val="000000"/>
                              </a:solidFill>
                              <a:latin typeface="Cambria Math"/>
                            </a:rPr>
                            <m:t>𝑑</m:t>
                          </m:r>
                        </m:sub>
                      </m:sSub>
                      <m:r>
                        <a:rPr lang="de-DE" b="0" i="1" smtClean="0">
                          <a:solidFill>
                            <a:srgbClr val="000000"/>
                          </a:solidFill>
                          <a:latin typeface="Cambria Math"/>
                        </a:rPr>
                        <m:t>=</m:t>
                      </m:r>
                      <m:r>
                        <m:rPr>
                          <m:nor/>
                        </m:rPr>
                        <a:rPr lang="en-GB" b="1" smtClean="0">
                          <a:solidFill>
                            <a:schemeClr val="accent1"/>
                          </a:solidFill>
                          <a:latin typeface="Symbol" pitchFamily="18" charset="2"/>
                          <a:cs typeface="Calibri" pitchFamily="34" charset="0"/>
                        </a:rPr>
                        <m:t>a</m:t>
                      </m:r>
                      <m:r>
                        <m:rPr>
                          <m:nor/>
                        </m:rPr>
                        <a:rPr lang="en-GB" b="1" baseline="-25000" smtClean="0">
                          <a:solidFill>
                            <a:schemeClr val="accent1"/>
                          </a:solidFill>
                          <a:cs typeface="Calibri" pitchFamily="34" charset="0"/>
                        </a:rPr>
                        <m:t>ARC</m:t>
                      </m:r>
                      <m:r>
                        <a:rPr lang="de-DE" i="1" baseline="-25000">
                          <a:solidFill>
                            <a:srgbClr val="000000"/>
                          </a:solidFill>
                          <a:latin typeface="Cambria Math"/>
                          <a:cs typeface="Calibri" pitchFamily="34" charset="0"/>
                        </a:rPr>
                        <m:t> </m:t>
                      </m:r>
                      <m:r>
                        <a:rPr lang="de-DE" i="1">
                          <a:solidFill>
                            <a:srgbClr val="000000"/>
                          </a:solidFill>
                          <a:latin typeface="Cambria Math"/>
                        </a:rPr>
                        <m:t>(</m:t>
                      </m:r>
                      <m:r>
                        <a:rPr lang="de-DE" i="1">
                          <a:solidFill>
                            <a:srgbClr val="000000"/>
                          </a:solidFill>
                          <a:latin typeface="Cambria Math"/>
                        </a:rPr>
                        <m:t>𝑇</m:t>
                      </m:r>
                      <m:r>
                        <a:rPr lang="de-DE" i="1">
                          <a:solidFill>
                            <a:srgbClr val="000000"/>
                          </a:solidFill>
                          <a:latin typeface="Cambria Math"/>
                        </a:rPr>
                        <m:t>−</m:t>
                      </m:r>
                      <m:sSub>
                        <m:sSubPr>
                          <m:ctrlPr>
                            <a:rPr lang="de-DE" i="1">
                              <a:solidFill>
                                <a:srgbClr val="000000"/>
                              </a:solidFill>
                              <a:latin typeface="Cambria Math"/>
                            </a:rPr>
                          </m:ctrlPr>
                        </m:sSubPr>
                        <m:e>
                          <m:r>
                            <a:rPr lang="de-DE" i="1">
                              <a:solidFill>
                                <a:srgbClr val="000000"/>
                              </a:solidFill>
                              <a:latin typeface="Cambria Math"/>
                            </a:rPr>
                            <m:t>𝑇</m:t>
                          </m:r>
                        </m:e>
                        <m:sub>
                          <m:r>
                            <a:rPr lang="de-DE" i="1">
                              <a:solidFill>
                                <a:srgbClr val="000000"/>
                              </a:solidFill>
                              <a:latin typeface="Cambria Math"/>
                            </a:rPr>
                            <m:t>𝑒𝑛𝑣</m:t>
                          </m:r>
                        </m:sub>
                      </m:sSub>
                      <m:r>
                        <m:rPr>
                          <m:nor/>
                        </m:rPr>
                        <a:rPr lang="de-DE">
                          <a:solidFill>
                            <a:srgbClr val="000000"/>
                          </a:solidFill>
                        </a:rPr>
                        <m:t>)</m:t>
                      </m:r>
                    </m:oMath>
                  </m:oMathPara>
                </a14:m>
                <a:endParaRPr lang="de-DE"/>
              </a:p>
            </p:txBody>
          </p:sp>
        </mc:Choice>
        <mc:Fallback xmlns="">
          <p:sp>
            <p:nvSpPr>
              <p:cNvPr id="3" name="Rechteck 2"/>
              <p:cNvSpPr>
                <a:spLocks noRot="1" noChangeAspect="1" noMove="1" noResize="1" noEditPoints="1" noAdjustHandles="1" noChangeArrowheads="1" noChangeShapeType="1" noTextEdit="1"/>
              </p:cNvSpPr>
              <p:nvPr/>
            </p:nvSpPr>
            <p:spPr>
              <a:xfrm>
                <a:off x="6271998" y="1268760"/>
                <a:ext cx="2350452" cy="369332"/>
              </a:xfrm>
              <a:prstGeom prst="rect">
                <a:avLst/>
              </a:prstGeom>
              <a:blipFill rotWithShape="1">
                <a:blip r:embed="rId8"/>
                <a:stretch>
                  <a:fillRect b="-13115"/>
                </a:stretch>
              </a:blipFill>
            </p:spPr>
            <p:txBody>
              <a:bodyPr/>
              <a:lstStyle/>
              <a:p>
                <a:r>
                  <a:rPr lang="de-DE">
                    <a:noFill/>
                  </a:rPr>
                  <a:t> </a:t>
                </a:r>
              </a:p>
            </p:txBody>
          </p:sp>
        </mc:Fallback>
      </mc:AlternateContent>
      <p:sp>
        <p:nvSpPr>
          <p:cNvPr id="4" name="Textfeld 3"/>
          <p:cNvSpPr txBox="1"/>
          <p:nvPr/>
        </p:nvSpPr>
        <p:spPr>
          <a:xfrm>
            <a:off x="1652070" y="5679250"/>
            <a:ext cx="5845255" cy="830997"/>
          </a:xfrm>
          <a:prstGeom prst="rect">
            <a:avLst/>
          </a:prstGeom>
          <a:noFill/>
        </p:spPr>
        <p:txBody>
          <a:bodyPr wrap="none" rtlCol="0">
            <a:spAutoFit/>
          </a:bodyPr>
          <a:lstStyle/>
          <a:p>
            <a:r>
              <a:rPr lang="en-US" sz="1600" smtClean="0"/>
              <a:t>Test </a:t>
            </a:r>
            <a:r>
              <a:rPr lang="en-US" sz="1600"/>
              <a:t>Cell: rectangular block of </a:t>
            </a:r>
            <a:r>
              <a:rPr lang="en-US" sz="1600" smtClean="0"/>
              <a:t>AlMgSi1F30/EN </a:t>
            </a:r>
            <a:r>
              <a:rPr lang="en-US" sz="1600"/>
              <a:t>AW-6082 T651 </a:t>
            </a:r>
          </a:p>
          <a:p>
            <a:pPr algn="ctr"/>
            <a:r>
              <a:rPr lang="en-US" sz="1600" smtClean="0"/>
              <a:t>with </a:t>
            </a:r>
            <a:r>
              <a:rPr lang="en-US" sz="1600"/>
              <a:t>same dimensions as pouch cell</a:t>
            </a:r>
          </a:p>
          <a:p>
            <a:endParaRPr lang="de-DE" sz="1600"/>
          </a:p>
        </p:txBody>
      </p:sp>
      <p:sp>
        <p:nvSpPr>
          <p:cNvPr id="11" name="Rechteck 10"/>
          <p:cNvSpPr/>
          <p:nvPr/>
        </p:nvSpPr>
        <p:spPr>
          <a:xfrm>
            <a:off x="-429930" y="413665"/>
            <a:ext cx="519939" cy="585065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64" name="Picture 140"/>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032104" y="2618910"/>
            <a:ext cx="4905217" cy="254762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528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24"/>
          <p:cNvSpPr txBox="1"/>
          <p:nvPr/>
        </p:nvSpPr>
        <p:spPr>
          <a:xfrm>
            <a:off x="116505" y="6482371"/>
            <a:ext cx="8910990" cy="276999"/>
          </a:xfrm>
          <a:prstGeom prst="rect">
            <a:avLst/>
          </a:prstGeom>
          <a:noFill/>
        </p:spPr>
        <p:txBody>
          <a:bodyPr wrap="square" rtlCol="0">
            <a:spAutoFit/>
          </a:bodyPr>
          <a:lstStyle/>
          <a:p>
            <a:pPr algn="ctr"/>
            <a:r>
              <a:rPr lang="de-DE" sz="1200" dirty="0" smtClean="0">
                <a:solidFill>
                  <a:schemeClr val="bg1">
                    <a:lumMod val="50000"/>
                  </a:schemeClr>
                </a:solidFill>
              </a:rPr>
              <a:t>30.10.2013                                                     E2C </a:t>
            </a:r>
            <a:r>
              <a:rPr lang="de-DE" sz="1200" dirty="0">
                <a:solidFill>
                  <a:schemeClr val="bg1">
                    <a:lumMod val="50000"/>
                  </a:schemeClr>
                </a:solidFill>
              </a:rPr>
              <a:t>2013 - 3rd European </a:t>
            </a:r>
            <a:r>
              <a:rPr lang="de-DE" sz="1200" dirty="0" err="1">
                <a:solidFill>
                  <a:schemeClr val="bg1">
                    <a:lumMod val="50000"/>
                  </a:schemeClr>
                </a:solidFill>
              </a:rPr>
              <a:t>Energy</a:t>
            </a:r>
            <a:r>
              <a:rPr lang="de-DE" sz="1200" dirty="0">
                <a:solidFill>
                  <a:schemeClr val="bg1">
                    <a:lumMod val="50000"/>
                  </a:schemeClr>
                </a:solidFill>
              </a:rPr>
              <a:t> </a:t>
            </a:r>
            <a:r>
              <a:rPr lang="de-DE" sz="1200" dirty="0" smtClean="0">
                <a:solidFill>
                  <a:schemeClr val="bg1">
                    <a:lumMod val="50000"/>
                  </a:schemeClr>
                </a:solidFill>
              </a:rPr>
              <a:t>Conference                                                       09</a:t>
            </a:r>
            <a:endParaRPr lang="de-DE" sz="1200" dirty="0">
              <a:solidFill>
                <a:schemeClr val="bg1">
                  <a:lumMod val="50000"/>
                </a:schemeClr>
              </a:solidFill>
            </a:endParaRPr>
          </a:p>
        </p:txBody>
      </p:sp>
      <p:pic>
        <p:nvPicPr>
          <p:cNvPr id="1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587335" y="5501349"/>
            <a:ext cx="981075" cy="514350"/>
          </a:xfrm>
          <a:prstGeom prst="rect">
            <a:avLst/>
          </a:prstGeom>
          <a:noFill/>
        </p:spPr>
      </p:pic>
      <p:pic>
        <p:nvPicPr>
          <p:cNvPr id="14"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372200" y="4967278"/>
            <a:ext cx="1143000" cy="504825"/>
          </a:xfrm>
          <a:prstGeom prst="rect">
            <a:avLst/>
          </a:prstGeom>
          <a:noFill/>
        </p:spPr>
      </p:pic>
      <mc:AlternateContent xmlns:mc="http://schemas.openxmlformats.org/markup-compatibility/2006" xmlns:a14="http://schemas.microsoft.com/office/drawing/2010/main">
        <mc:Choice Requires="a14">
          <p:sp>
            <p:nvSpPr>
              <p:cNvPr id="2" name="Rechteck 1"/>
              <p:cNvSpPr/>
              <p:nvPr/>
            </p:nvSpPr>
            <p:spPr>
              <a:xfrm>
                <a:off x="6834269" y="1550614"/>
                <a:ext cx="1680396"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rgbClr val="000000"/>
                              </a:solidFill>
                              <a:latin typeface="Cambria Math"/>
                            </a:rPr>
                          </m:ctrlPr>
                        </m:sSubPr>
                        <m:e>
                          <m:acc>
                            <m:accPr>
                              <m:chr m:val="̇"/>
                              <m:ctrlPr>
                                <a:rPr lang="de-DE" i="1">
                                  <a:solidFill>
                                    <a:srgbClr val="000000"/>
                                  </a:solidFill>
                                  <a:latin typeface="Cambria Math"/>
                                </a:rPr>
                              </m:ctrlPr>
                            </m:accPr>
                            <m:e>
                              <m:r>
                                <a:rPr lang="de-DE" i="1">
                                  <a:solidFill>
                                    <a:srgbClr val="000000"/>
                                  </a:solidFill>
                                  <a:latin typeface="Cambria Math"/>
                                </a:rPr>
                                <m:t>𝑞</m:t>
                              </m:r>
                            </m:e>
                          </m:acc>
                        </m:e>
                        <m:sub>
                          <m:r>
                            <a:rPr lang="de-DE" b="0" i="1" smtClean="0">
                              <a:solidFill>
                                <a:srgbClr val="000000"/>
                              </a:solidFill>
                              <a:latin typeface="Cambria Math"/>
                            </a:rPr>
                            <m:t>𝑎</m:t>
                          </m:r>
                        </m:sub>
                      </m:sSub>
                      <m:r>
                        <a:rPr lang="de-DE" b="0" i="1" smtClean="0">
                          <a:solidFill>
                            <a:srgbClr val="000000"/>
                          </a:solidFill>
                          <a:latin typeface="Cambria Math"/>
                        </a:rPr>
                        <m:t>=</m:t>
                      </m:r>
                      <m:r>
                        <a:rPr lang="de-DE" b="0" i="1" smtClean="0">
                          <a:solidFill>
                            <a:srgbClr val="000000"/>
                          </a:solidFill>
                          <a:latin typeface="Cambria Math"/>
                        </a:rPr>
                        <m:t>𝑚</m:t>
                      </m:r>
                      <m:r>
                        <a:rPr lang="de-DE" b="0" i="1" smtClean="0">
                          <a:solidFill>
                            <a:srgbClr val="000000"/>
                          </a:solidFill>
                          <a:latin typeface="Cambria Math"/>
                          <a:ea typeface="Cambria Math"/>
                        </a:rPr>
                        <m:t>∙</m:t>
                      </m:r>
                      <m:sSub>
                        <m:sSubPr>
                          <m:ctrlPr>
                            <a:rPr lang="de-DE" b="1" i="1" smtClean="0">
                              <a:solidFill>
                                <a:schemeClr val="accent1"/>
                              </a:solidFill>
                              <a:latin typeface="Cambria Math"/>
                            </a:rPr>
                          </m:ctrlPr>
                        </m:sSubPr>
                        <m:e>
                          <m:r>
                            <a:rPr lang="de-DE" b="1" i="1">
                              <a:solidFill>
                                <a:schemeClr val="accent1"/>
                              </a:solidFill>
                              <a:latin typeface="Cambria Math"/>
                            </a:rPr>
                            <m:t>𝒄</m:t>
                          </m:r>
                        </m:e>
                        <m:sub>
                          <m:r>
                            <a:rPr lang="de-DE" b="1" i="1">
                              <a:solidFill>
                                <a:schemeClr val="accent1"/>
                              </a:solidFill>
                              <a:latin typeface="Cambria Math"/>
                            </a:rPr>
                            <m:t>𝒑</m:t>
                          </m:r>
                        </m:sub>
                      </m:sSub>
                      <m:f>
                        <m:fPr>
                          <m:ctrlPr>
                            <a:rPr lang="de-DE" i="1">
                              <a:solidFill>
                                <a:srgbClr val="000000"/>
                              </a:solidFill>
                              <a:latin typeface="Cambria Math"/>
                            </a:rPr>
                          </m:ctrlPr>
                        </m:fPr>
                        <m:num>
                          <m:r>
                            <a:rPr lang="de-DE" i="1">
                              <a:solidFill>
                                <a:srgbClr val="000000"/>
                              </a:solidFill>
                              <a:latin typeface="Cambria Math"/>
                            </a:rPr>
                            <m:t>𝑑𝑇</m:t>
                          </m:r>
                        </m:num>
                        <m:den>
                          <m:r>
                            <a:rPr lang="de-DE" i="1">
                              <a:solidFill>
                                <a:srgbClr val="000000"/>
                              </a:solidFill>
                              <a:latin typeface="Cambria Math"/>
                            </a:rPr>
                            <m:t>𝑑𝑡</m:t>
                          </m:r>
                        </m:den>
                      </m:f>
                    </m:oMath>
                  </m:oMathPara>
                </a14:m>
                <a:endParaRPr lang="de-DE">
                  <a:solidFill>
                    <a:srgbClr val="000000"/>
                  </a:solidFill>
                </a:endParaRPr>
              </a:p>
            </p:txBody>
          </p:sp>
        </mc:Choice>
        <mc:Fallback xmlns="">
          <p:sp>
            <p:nvSpPr>
              <p:cNvPr id="2" name="Rechteck 1"/>
              <p:cNvSpPr>
                <a:spLocks noRot="1" noChangeAspect="1" noMove="1" noResize="1" noEditPoints="1" noAdjustHandles="1" noChangeArrowheads="1" noChangeShapeType="1" noTextEdit="1"/>
              </p:cNvSpPr>
              <p:nvPr/>
            </p:nvSpPr>
            <p:spPr>
              <a:xfrm>
                <a:off x="6834269" y="1550614"/>
                <a:ext cx="1680396" cy="618246"/>
              </a:xfrm>
              <a:prstGeom prst="rect">
                <a:avLst/>
              </a:prstGeom>
              <a:blipFill rotWithShape="1">
                <a:blip r:embed="rId5"/>
                <a:stretch>
                  <a:fillRect/>
                </a:stretch>
              </a:blipFill>
            </p:spPr>
            <p:txBody>
              <a:bodyPr/>
              <a:lstStyle/>
              <a:p>
                <a:r>
                  <a:rPr lang="de-DE">
                    <a:noFill/>
                  </a:rPr>
                  <a:t> </a:t>
                </a:r>
              </a:p>
            </p:txBody>
          </p:sp>
        </mc:Fallback>
      </mc:AlternateContent>
      <p:pic>
        <p:nvPicPr>
          <p:cNvPr id="16" name="Grafik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355" y="1133744"/>
            <a:ext cx="5832492" cy="4095454"/>
          </a:xfrm>
          <a:prstGeom prst="rect">
            <a:avLst/>
          </a:prstGeom>
        </p:spPr>
      </p:pic>
      <p:sp>
        <p:nvSpPr>
          <p:cNvPr id="24" name="Diagonal liegende Ecken des Rechtecks abrunden 23"/>
          <p:cNvSpPr/>
          <p:nvPr/>
        </p:nvSpPr>
        <p:spPr>
          <a:xfrm rot="5400000">
            <a:off x="3469377" y="-3101223"/>
            <a:ext cx="765085" cy="7344816"/>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262354" y="323655"/>
            <a:ext cx="6558206" cy="369332"/>
          </a:xfrm>
          <a:prstGeom prst="rect">
            <a:avLst/>
          </a:prstGeom>
          <a:noFill/>
        </p:spPr>
        <p:txBody>
          <a:bodyPr wrap="none" rtlCol="0">
            <a:spAutoFit/>
          </a:bodyPr>
          <a:lstStyle/>
          <a:p>
            <a:r>
              <a:rPr lang="en-US" b="1">
                <a:solidFill>
                  <a:schemeClr val="accent1"/>
                </a:solidFill>
              </a:rPr>
              <a:t>Parameter measurements: Effective </a:t>
            </a:r>
            <a:r>
              <a:rPr lang="en-US" b="1" smtClean="0">
                <a:solidFill>
                  <a:schemeClr val="accent1"/>
                </a:solidFill>
              </a:rPr>
              <a:t>specific heat capacity</a:t>
            </a:r>
            <a:endParaRPr lang="de-DE" b="1">
              <a:solidFill>
                <a:schemeClr val="accent1"/>
              </a:solidFill>
            </a:endParaRPr>
          </a:p>
        </p:txBody>
      </p:sp>
      <p:pic>
        <p:nvPicPr>
          <p:cNvPr id="20" name="Picture 9" descr="KITlogo_4c_frutiger"/>
          <p:cNvPicPr>
            <a:picLocks noChangeAspect="1" noChangeArrowheads="1"/>
          </p:cNvPicPr>
          <p:nvPr/>
        </p:nvPicPr>
        <p:blipFill>
          <a:blip r:embed="rId7" cstate="print"/>
          <a:srcRect/>
          <a:stretch>
            <a:fillRect/>
          </a:stretch>
        </p:blipFill>
        <p:spPr bwMode="auto">
          <a:xfrm>
            <a:off x="7667625" y="341313"/>
            <a:ext cx="1084263" cy="495300"/>
          </a:xfrm>
          <a:prstGeom prst="rect">
            <a:avLst/>
          </a:prstGeom>
          <a:noFill/>
          <a:ln w="9525">
            <a:noFill/>
            <a:miter lim="800000"/>
            <a:headEnd/>
            <a:tailEnd/>
          </a:ln>
        </p:spPr>
      </p:pic>
      <p:cxnSp>
        <p:nvCxnSpPr>
          <p:cNvPr id="4" name="Gerade Verbindung 3"/>
          <p:cNvCxnSpPr/>
          <p:nvPr/>
        </p:nvCxnSpPr>
        <p:spPr>
          <a:xfrm flipV="1">
            <a:off x="2186735" y="3609020"/>
            <a:ext cx="0" cy="159166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flipH="1">
            <a:off x="1286635" y="3609020"/>
            <a:ext cx="900100" cy="0"/>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feld 9"/>
              <p:cNvSpPr txBox="1"/>
              <p:nvPr/>
            </p:nvSpPr>
            <p:spPr>
              <a:xfrm>
                <a:off x="1231089" y="5406439"/>
                <a:ext cx="1783052" cy="5428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a:rPr>
                          </m:ctrlPr>
                        </m:sSubPr>
                        <m:e>
                          <m:r>
                            <a:rPr lang="de-DE" b="0" i="1" smtClean="0">
                              <a:latin typeface="Cambria Math"/>
                            </a:rPr>
                            <m:t>𝑐</m:t>
                          </m:r>
                        </m:e>
                        <m:sub>
                          <m:r>
                            <a:rPr lang="de-DE" b="0" i="1" smtClean="0">
                              <a:latin typeface="Cambria Math"/>
                            </a:rPr>
                            <m:t>𝑝</m:t>
                          </m:r>
                        </m:sub>
                      </m:sSub>
                      <m:r>
                        <a:rPr lang="de-DE" b="0" i="0" smtClean="0">
                          <a:latin typeface="Cambria Math"/>
                        </a:rPr>
                        <m:t>=1.10 </m:t>
                      </m:r>
                      <m:f>
                        <m:fPr>
                          <m:type m:val="skw"/>
                          <m:ctrlPr>
                            <a:rPr lang="de-DE" b="0" i="1" smtClean="0">
                              <a:latin typeface="Cambria Math"/>
                            </a:rPr>
                          </m:ctrlPr>
                        </m:fPr>
                        <m:num>
                          <m:r>
                            <a:rPr lang="de-DE" b="0" i="1" smtClean="0">
                              <a:latin typeface="Cambria Math"/>
                            </a:rPr>
                            <m:t>𝐽</m:t>
                          </m:r>
                        </m:num>
                        <m:den>
                          <m:r>
                            <a:rPr lang="de-DE" b="0" i="1" smtClean="0">
                              <a:latin typeface="Cambria Math"/>
                            </a:rPr>
                            <m:t>𝑔𝐾</m:t>
                          </m:r>
                        </m:den>
                      </m:f>
                    </m:oMath>
                  </m:oMathPara>
                </a14:m>
                <a:endParaRPr lang="de-DE"/>
              </a:p>
            </p:txBody>
          </p:sp>
        </mc:Choice>
        <mc:Fallback xmlns="">
          <p:sp>
            <p:nvSpPr>
              <p:cNvPr id="10" name="Textfeld 9"/>
              <p:cNvSpPr txBox="1">
                <a:spLocks noRot="1" noChangeAspect="1" noMove="1" noResize="1" noEditPoints="1" noAdjustHandles="1" noChangeArrowheads="1" noChangeShapeType="1" noTextEdit="1"/>
              </p:cNvSpPr>
              <p:nvPr/>
            </p:nvSpPr>
            <p:spPr>
              <a:xfrm>
                <a:off x="1231089" y="5406439"/>
                <a:ext cx="1783052" cy="542841"/>
              </a:xfrm>
              <a:prstGeom prst="rect">
                <a:avLst/>
              </a:prstGeom>
              <a:blipFill rotWithShape="1">
                <a:blip r:embed="rId8"/>
                <a:stretch>
                  <a:fillRect t="-92135" r="-26370" b="-147191"/>
                </a:stretch>
              </a:blipFill>
            </p:spPr>
            <p:txBody>
              <a:bodyPr/>
              <a:lstStyle/>
              <a:p>
                <a:r>
                  <a:rPr lang="de-DE">
                    <a:noFill/>
                  </a:rPr>
                  <a:t> </a:t>
                </a:r>
              </a:p>
            </p:txBody>
          </p:sp>
        </mc:Fallback>
      </mc:AlternateContent>
      <p:pic>
        <p:nvPicPr>
          <p:cNvPr id="15" name="Picture 2"/>
          <p:cNvPicPr>
            <a:picLocks noChangeAspect="1" noChangeArrowheads="1"/>
          </p:cNvPicPr>
          <p:nvPr/>
        </p:nvPicPr>
        <p:blipFill>
          <a:blip r:embed="rId9"/>
          <a:srcRect/>
          <a:stretch>
            <a:fillRect/>
          </a:stretch>
        </p:blipFill>
        <p:spPr bwMode="auto">
          <a:xfrm>
            <a:off x="6016941" y="2538800"/>
            <a:ext cx="1607238" cy="2140440"/>
          </a:xfrm>
          <a:prstGeom prst="rect">
            <a:avLst/>
          </a:prstGeom>
          <a:noFill/>
          <a:ln w="9525">
            <a:noFill/>
            <a:miter lim="800000"/>
            <a:headEnd/>
            <a:tailEnd/>
          </a:ln>
          <a:effectLst/>
        </p:spPr>
      </p:pic>
    </p:spTree>
    <p:extLst>
      <p:ext uri="{BB962C8B-B14F-4D97-AF65-F5344CB8AC3E}">
        <p14:creationId xmlns:p14="http://schemas.microsoft.com/office/powerpoint/2010/main" val="1390543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11"/>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3212742" y="458670"/>
            <a:ext cx="4014553" cy="5715634"/>
          </a:xfrm>
          <a:prstGeom prst="rect">
            <a:avLst/>
          </a:prstGeom>
        </p:spPr>
      </p:pic>
      <p:sp>
        <p:nvSpPr>
          <p:cNvPr id="24" name="Diagonal liegende Ecken des Rechtecks abrunden 23"/>
          <p:cNvSpPr/>
          <p:nvPr/>
        </p:nvSpPr>
        <p:spPr>
          <a:xfrm rot="5400000">
            <a:off x="3469377" y="-3101223"/>
            <a:ext cx="765085" cy="7344816"/>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296525" y="359368"/>
            <a:ext cx="3172663" cy="369332"/>
          </a:xfrm>
          <a:prstGeom prst="rect">
            <a:avLst/>
          </a:prstGeom>
          <a:noFill/>
        </p:spPr>
        <p:txBody>
          <a:bodyPr wrap="none" rtlCol="0">
            <a:spAutoFit/>
          </a:bodyPr>
          <a:lstStyle/>
          <a:p>
            <a:r>
              <a:rPr lang="en-US" b="1" dirty="0" err="1" smtClean="0">
                <a:solidFill>
                  <a:schemeClr val="accent1"/>
                </a:solidFill>
              </a:rPr>
              <a:t>Isoperibolic</a:t>
            </a:r>
            <a:r>
              <a:rPr lang="en-US" b="1" dirty="0" smtClean="0">
                <a:solidFill>
                  <a:schemeClr val="accent1"/>
                </a:solidFill>
              </a:rPr>
              <a:t> measurements</a:t>
            </a:r>
            <a:endParaRPr lang="en-US" b="1" dirty="0">
              <a:solidFill>
                <a:schemeClr val="accent1"/>
              </a:solidFill>
            </a:endParaRPr>
          </a:p>
        </p:txBody>
      </p:sp>
      <p:sp>
        <p:nvSpPr>
          <p:cNvPr id="25" name="Textfeld 24"/>
          <p:cNvSpPr txBox="1"/>
          <p:nvPr/>
        </p:nvSpPr>
        <p:spPr>
          <a:xfrm>
            <a:off x="116505" y="6482371"/>
            <a:ext cx="8910990" cy="276999"/>
          </a:xfrm>
          <a:prstGeom prst="rect">
            <a:avLst/>
          </a:prstGeom>
          <a:noFill/>
        </p:spPr>
        <p:txBody>
          <a:bodyPr wrap="square" rtlCol="0">
            <a:spAutoFit/>
          </a:bodyPr>
          <a:lstStyle/>
          <a:p>
            <a:pPr algn="ctr"/>
            <a:r>
              <a:rPr lang="de-DE" sz="1200" dirty="0" smtClean="0">
                <a:solidFill>
                  <a:schemeClr val="bg1">
                    <a:lumMod val="50000"/>
                  </a:schemeClr>
                </a:solidFill>
              </a:rPr>
              <a:t>30.10.2013                                                     E2C </a:t>
            </a:r>
            <a:r>
              <a:rPr lang="de-DE" sz="1200" dirty="0">
                <a:solidFill>
                  <a:schemeClr val="bg1">
                    <a:lumMod val="50000"/>
                  </a:schemeClr>
                </a:solidFill>
              </a:rPr>
              <a:t>2013 - 3rd European </a:t>
            </a:r>
            <a:r>
              <a:rPr lang="de-DE" sz="1200" dirty="0" err="1">
                <a:solidFill>
                  <a:schemeClr val="bg1">
                    <a:lumMod val="50000"/>
                  </a:schemeClr>
                </a:solidFill>
              </a:rPr>
              <a:t>Energy</a:t>
            </a:r>
            <a:r>
              <a:rPr lang="de-DE" sz="1200" dirty="0">
                <a:solidFill>
                  <a:schemeClr val="bg1">
                    <a:lumMod val="50000"/>
                  </a:schemeClr>
                </a:solidFill>
              </a:rPr>
              <a:t> </a:t>
            </a:r>
            <a:r>
              <a:rPr lang="de-DE" sz="1200" dirty="0" smtClean="0">
                <a:solidFill>
                  <a:schemeClr val="bg1">
                    <a:lumMod val="50000"/>
                  </a:schemeClr>
                </a:solidFill>
              </a:rPr>
              <a:t>Conference                                                       10</a:t>
            </a:r>
            <a:endParaRPr lang="de-DE" sz="1200" dirty="0">
              <a:solidFill>
                <a:schemeClr val="bg1">
                  <a:lumMod val="50000"/>
                </a:schemeClr>
              </a:solidFill>
            </a:endParaRPr>
          </a:p>
        </p:txBody>
      </p:sp>
      <p:sp>
        <p:nvSpPr>
          <p:cNvPr id="4" name="Textfeld 3"/>
          <p:cNvSpPr txBox="1"/>
          <p:nvPr/>
        </p:nvSpPr>
        <p:spPr>
          <a:xfrm>
            <a:off x="280855" y="1178750"/>
            <a:ext cx="3416320"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Ideal conditions → single cell</a:t>
            </a:r>
            <a:endParaRPr lang="en-US"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2" name="Rechteck 11"/>
              <p:cNvSpPr/>
              <p:nvPr/>
            </p:nvSpPr>
            <p:spPr>
              <a:xfrm>
                <a:off x="7653532" y="1679882"/>
                <a:ext cx="989502" cy="5763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de-DE" sz="1400" i="1" smtClean="0">
                              <a:latin typeface="Cambria Math"/>
                            </a:rPr>
                          </m:ctrlPr>
                        </m:dPr>
                        <m:e>
                          <m:f>
                            <m:fPr>
                              <m:ctrlPr>
                                <a:rPr lang="de-DE" sz="1400" i="1" smtClean="0">
                                  <a:latin typeface="Cambria Math"/>
                                </a:rPr>
                              </m:ctrlPr>
                            </m:fPr>
                            <m:num>
                              <m:r>
                                <a:rPr lang="de-DE" sz="1400" i="1" smtClean="0">
                                  <a:latin typeface="Cambria Math"/>
                                  <a:ea typeface="Cambria Math"/>
                                </a:rPr>
                                <m:t>𝛿</m:t>
                              </m:r>
                              <m:r>
                                <a:rPr lang="de-DE" sz="1400" b="0" i="1" smtClean="0">
                                  <a:latin typeface="Cambria Math"/>
                                  <a:ea typeface="Cambria Math"/>
                                </a:rPr>
                                <m:t>𝐸</m:t>
                              </m:r>
                            </m:num>
                            <m:den>
                              <m:r>
                                <a:rPr lang="de-DE" sz="1400" i="1" smtClean="0">
                                  <a:latin typeface="Cambria Math"/>
                                  <a:ea typeface="Cambria Math"/>
                                </a:rPr>
                                <m:t>𝛿</m:t>
                              </m:r>
                              <m:r>
                                <a:rPr lang="de-DE" sz="1400" b="0" i="1" smtClean="0">
                                  <a:latin typeface="Cambria Math"/>
                                  <a:ea typeface="Cambria Math"/>
                                </a:rPr>
                                <m:t>𝑇</m:t>
                              </m:r>
                            </m:den>
                          </m:f>
                        </m:e>
                      </m:d>
                      <m:r>
                        <a:rPr lang="de-DE" sz="1400" i="1">
                          <a:latin typeface="Cambria Math"/>
                        </a:rPr>
                        <m:t>&lt;0</m:t>
                      </m:r>
                    </m:oMath>
                  </m:oMathPara>
                </a14:m>
                <a:endParaRPr lang="de-DE" sz="1400"/>
              </a:p>
            </p:txBody>
          </p:sp>
        </mc:Choice>
        <mc:Fallback xmlns="">
          <p:sp>
            <p:nvSpPr>
              <p:cNvPr id="12" name="Rechteck 11"/>
              <p:cNvSpPr>
                <a:spLocks noRot="1" noChangeAspect="1" noMove="1" noResize="1" noEditPoints="1" noAdjustHandles="1" noChangeArrowheads="1" noChangeShapeType="1" noTextEdit="1"/>
              </p:cNvSpPr>
              <p:nvPr/>
            </p:nvSpPr>
            <p:spPr>
              <a:xfrm>
                <a:off x="7653532" y="1679882"/>
                <a:ext cx="989502" cy="576376"/>
              </a:xfrm>
              <a:prstGeom prst="rect">
                <a:avLst/>
              </a:prstGeom>
              <a:blipFill rotWithShape="1">
                <a:blip r:embed="rId4"/>
                <a:stretch>
                  <a:fillRect/>
                </a:stretch>
              </a:blipFill>
            </p:spPr>
            <p:txBody>
              <a:bodyPr/>
              <a:lstStyle/>
              <a:p>
                <a:r>
                  <a:rPr lang="de-DE">
                    <a:noFill/>
                  </a:rPr>
                  <a:t> </a:t>
                </a:r>
              </a:p>
            </p:txBody>
          </p:sp>
        </mc:Fallback>
      </mc:AlternateContent>
      <p:sp>
        <p:nvSpPr>
          <p:cNvPr id="13" name="Textfeld 12"/>
          <p:cNvSpPr txBox="1"/>
          <p:nvPr/>
        </p:nvSpPr>
        <p:spPr>
          <a:xfrm>
            <a:off x="6642230" y="1363416"/>
            <a:ext cx="2000804" cy="307777"/>
          </a:xfrm>
          <a:prstGeom prst="rect">
            <a:avLst/>
          </a:prstGeom>
          <a:noFill/>
        </p:spPr>
        <p:txBody>
          <a:bodyPr wrap="none" rtlCol="0">
            <a:spAutoFit/>
          </a:bodyPr>
          <a:lstStyle/>
          <a:p>
            <a:r>
              <a:rPr lang="en-US" sz="1400" smtClean="0"/>
              <a:t>temperature coefficient</a:t>
            </a:r>
            <a:endParaRPr lang="en-US" sz="1400"/>
          </a:p>
        </p:txBody>
      </p:sp>
      <p:sp>
        <p:nvSpPr>
          <p:cNvPr id="15" name="Textfeld 14"/>
          <p:cNvSpPr txBox="1"/>
          <p:nvPr/>
        </p:nvSpPr>
        <p:spPr>
          <a:xfrm>
            <a:off x="296525" y="2156080"/>
            <a:ext cx="2970331" cy="2893100"/>
          </a:xfrm>
          <a:prstGeom prst="rect">
            <a:avLst/>
          </a:prstGeom>
          <a:noFill/>
        </p:spPr>
        <p:txBody>
          <a:bodyPr wrap="square" rtlCol="0">
            <a:spAutoFit/>
          </a:bodyPr>
          <a:lstStyle/>
          <a:p>
            <a:r>
              <a:rPr lang="en-US" sz="1400" b="1" dirty="0" smtClean="0"/>
              <a:t>discharge parameter:</a:t>
            </a:r>
          </a:p>
          <a:p>
            <a:pPr marL="285750" indent="-285750">
              <a:buFontTx/>
              <a:buChar char="-"/>
            </a:pPr>
            <a:r>
              <a:rPr lang="en-US" sz="1400" dirty="0" smtClean="0"/>
              <a:t>method: constant current (CC)</a:t>
            </a:r>
          </a:p>
          <a:p>
            <a:pPr marL="285750" indent="-285750">
              <a:buFontTx/>
              <a:buChar char="-"/>
            </a:pPr>
            <a:r>
              <a:rPr lang="en-US" sz="1400" dirty="0" err="1" smtClean="0"/>
              <a:t>U</a:t>
            </a:r>
            <a:r>
              <a:rPr lang="en-US" sz="1400" baseline="-25000" dirty="0" err="1" smtClean="0"/>
              <a:t>min</a:t>
            </a:r>
            <a:r>
              <a:rPr lang="en-US" sz="1400" dirty="0" smtClean="0"/>
              <a:t> = 3.0V</a:t>
            </a:r>
          </a:p>
          <a:p>
            <a:pPr marL="285750" indent="-285750">
              <a:buFontTx/>
              <a:buChar char="-"/>
            </a:pPr>
            <a:r>
              <a:rPr lang="en-US" sz="1400" dirty="0" smtClean="0"/>
              <a:t>I = 5A  → C/8-rate</a:t>
            </a:r>
          </a:p>
          <a:p>
            <a:pPr marL="285750" indent="-285750">
              <a:buFontTx/>
              <a:buChar char="-"/>
            </a:pPr>
            <a:endParaRPr lang="en-US" sz="1400" dirty="0" smtClean="0"/>
          </a:p>
          <a:p>
            <a:r>
              <a:rPr lang="en-US" sz="1400" b="1" dirty="0" smtClean="0"/>
              <a:t>charge parameter:</a:t>
            </a:r>
          </a:p>
          <a:p>
            <a:pPr marL="285750" indent="-285750">
              <a:buFontTx/>
              <a:buChar char="-"/>
            </a:pPr>
            <a:r>
              <a:rPr lang="en-US" sz="1400" dirty="0" smtClean="0"/>
              <a:t>method: constant current, </a:t>
            </a:r>
          </a:p>
          <a:p>
            <a:r>
              <a:rPr lang="en-US" sz="1400" dirty="0" smtClean="0"/>
              <a:t>       constant voltage (CCCV)</a:t>
            </a:r>
          </a:p>
          <a:p>
            <a:pPr marL="285750" indent="-285750">
              <a:buFontTx/>
              <a:buChar char="-"/>
            </a:pPr>
            <a:r>
              <a:rPr lang="en-US" sz="1400" dirty="0" err="1" smtClean="0"/>
              <a:t>U</a:t>
            </a:r>
            <a:r>
              <a:rPr lang="en-US" sz="1400" baseline="-25000" dirty="0" err="1" smtClean="0"/>
              <a:t>max</a:t>
            </a:r>
            <a:r>
              <a:rPr lang="en-US" sz="1400" dirty="0" smtClean="0"/>
              <a:t> = 4.1V</a:t>
            </a:r>
          </a:p>
          <a:p>
            <a:pPr marL="285750" indent="-285750">
              <a:buFontTx/>
              <a:buChar char="-"/>
            </a:pPr>
            <a:r>
              <a:rPr lang="en-US" sz="1400" dirty="0" smtClean="0"/>
              <a:t>I = 5A  → C/8-rate</a:t>
            </a:r>
          </a:p>
          <a:p>
            <a:pPr marL="285750" indent="-285750">
              <a:buFontTx/>
              <a:buChar char="-"/>
            </a:pPr>
            <a:r>
              <a:rPr lang="en-US" sz="1400" dirty="0" err="1" smtClean="0"/>
              <a:t>I</a:t>
            </a:r>
            <a:r>
              <a:rPr lang="en-US" sz="1400" baseline="-25000" dirty="0" err="1" smtClean="0"/>
              <a:t>min</a:t>
            </a:r>
            <a:r>
              <a:rPr lang="en-US" sz="1400" dirty="0" smtClean="0"/>
              <a:t> = 0.5A</a:t>
            </a:r>
          </a:p>
          <a:p>
            <a:pPr marL="285750" indent="-285750">
              <a:buFontTx/>
              <a:buChar char="-"/>
            </a:pPr>
            <a:endParaRPr lang="en-US" sz="1400" dirty="0" smtClean="0"/>
          </a:p>
          <a:p>
            <a:pPr marL="285750" indent="-285750"/>
            <a:r>
              <a:rPr lang="en-US" sz="1400" b="1" dirty="0" smtClean="0"/>
              <a:t>at </a:t>
            </a:r>
            <a:r>
              <a:rPr lang="en-US" sz="1400" b="1" dirty="0" err="1" smtClean="0"/>
              <a:t>T</a:t>
            </a:r>
            <a:r>
              <a:rPr lang="en-US" sz="1400" b="1" baseline="-25000" dirty="0" err="1" smtClean="0"/>
              <a:t>env</a:t>
            </a:r>
            <a:r>
              <a:rPr lang="en-US" sz="1400" b="1" dirty="0" smtClean="0"/>
              <a:t> = 30°C</a:t>
            </a:r>
            <a:endParaRPr lang="en-US" sz="1400" b="1" dirty="0"/>
          </a:p>
        </p:txBody>
      </p:sp>
      <p:sp>
        <p:nvSpPr>
          <p:cNvPr id="16" name="Rechteck 15"/>
          <p:cNvSpPr/>
          <p:nvPr/>
        </p:nvSpPr>
        <p:spPr>
          <a:xfrm>
            <a:off x="116505" y="6082323"/>
            <a:ext cx="3542704" cy="230832"/>
          </a:xfrm>
          <a:prstGeom prst="rect">
            <a:avLst/>
          </a:prstGeom>
        </p:spPr>
        <p:txBody>
          <a:bodyPr wrap="square">
            <a:spAutoFit/>
          </a:bodyPr>
          <a:lstStyle/>
          <a:p>
            <a:r>
              <a:rPr lang="de-DE" sz="900"/>
              <a:t>H.-B. Ren, </a:t>
            </a:r>
            <a:r>
              <a:rPr lang="de-DE" sz="900" smtClean="0"/>
              <a:t>et. al., </a:t>
            </a:r>
            <a:r>
              <a:rPr lang="de-DE" sz="900"/>
              <a:t>Int. J. </a:t>
            </a:r>
            <a:r>
              <a:rPr lang="de-DE" sz="900" err="1"/>
              <a:t>Electrochem</a:t>
            </a:r>
            <a:r>
              <a:rPr lang="de-DE" sz="900"/>
              <a:t>. </a:t>
            </a:r>
            <a:r>
              <a:rPr lang="de-DE" sz="900" err="1"/>
              <a:t>Sci</a:t>
            </a:r>
            <a:r>
              <a:rPr lang="de-DE" sz="900" smtClean="0"/>
              <a:t>. 6, p. 727 – 738 (2011)</a:t>
            </a:r>
            <a:endParaRPr lang="de-DE" sz="900"/>
          </a:p>
        </p:txBody>
      </p:sp>
    </p:spTree>
    <p:extLst>
      <p:ext uri="{BB962C8B-B14F-4D97-AF65-F5344CB8AC3E}">
        <p14:creationId xmlns:p14="http://schemas.microsoft.com/office/powerpoint/2010/main" val="1250265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6580" y="954135"/>
            <a:ext cx="5472503" cy="3869178"/>
          </a:xfrm>
          <a:prstGeom prst="rect">
            <a:avLst/>
          </a:prstGeom>
          <a:noFill/>
          <a:extLst>
            <a:ext uri="{909E8E84-426E-40DD-AFC4-6F175D3DCCD1}">
              <a14:hiddenFill xmlns:a14="http://schemas.microsoft.com/office/drawing/2010/main">
                <a:solidFill>
                  <a:srgbClr val="FFFFFF"/>
                </a:solidFill>
              </a14:hiddenFill>
            </a:ext>
          </a:extLst>
        </p:spPr>
      </p:pic>
      <p:sp>
        <p:nvSpPr>
          <p:cNvPr id="24" name="Diagonal liegende Ecken des Rechtecks abrunden 23"/>
          <p:cNvSpPr/>
          <p:nvPr/>
        </p:nvSpPr>
        <p:spPr>
          <a:xfrm rot="5400000">
            <a:off x="3469377" y="-3101223"/>
            <a:ext cx="765085" cy="7344816"/>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296525" y="359368"/>
            <a:ext cx="2492990" cy="369332"/>
          </a:xfrm>
          <a:prstGeom prst="rect">
            <a:avLst/>
          </a:prstGeom>
          <a:noFill/>
        </p:spPr>
        <p:txBody>
          <a:bodyPr wrap="none" rtlCol="0">
            <a:spAutoFit/>
          </a:bodyPr>
          <a:lstStyle/>
          <a:p>
            <a:r>
              <a:rPr lang="en-US" b="1" smtClean="0">
                <a:solidFill>
                  <a:schemeClr val="accent1"/>
                </a:solidFill>
              </a:rPr>
              <a:t>heat dissipation rate</a:t>
            </a:r>
            <a:endParaRPr lang="de-DE" b="1">
              <a:solidFill>
                <a:schemeClr val="accent1"/>
              </a:solidFill>
            </a:endParaRPr>
          </a:p>
        </p:txBody>
      </p:sp>
      <p:sp>
        <p:nvSpPr>
          <p:cNvPr id="25" name="Textfeld 24"/>
          <p:cNvSpPr txBox="1"/>
          <p:nvPr/>
        </p:nvSpPr>
        <p:spPr>
          <a:xfrm>
            <a:off x="116505" y="6482371"/>
            <a:ext cx="8910990" cy="276999"/>
          </a:xfrm>
          <a:prstGeom prst="rect">
            <a:avLst/>
          </a:prstGeom>
          <a:noFill/>
        </p:spPr>
        <p:txBody>
          <a:bodyPr wrap="square" rtlCol="0">
            <a:spAutoFit/>
          </a:bodyPr>
          <a:lstStyle/>
          <a:p>
            <a:pPr algn="ctr"/>
            <a:r>
              <a:rPr lang="de-DE" sz="1200" dirty="0" smtClean="0">
                <a:solidFill>
                  <a:schemeClr val="bg1">
                    <a:lumMod val="50000"/>
                  </a:schemeClr>
                </a:solidFill>
              </a:rPr>
              <a:t>30.10.2013                                                     E2C </a:t>
            </a:r>
            <a:r>
              <a:rPr lang="de-DE" sz="1200" dirty="0">
                <a:solidFill>
                  <a:schemeClr val="bg1">
                    <a:lumMod val="50000"/>
                  </a:schemeClr>
                </a:solidFill>
              </a:rPr>
              <a:t>2013 - 3rd European </a:t>
            </a:r>
            <a:r>
              <a:rPr lang="de-DE" sz="1200" dirty="0" err="1">
                <a:solidFill>
                  <a:schemeClr val="bg1">
                    <a:lumMod val="50000"/>
                  </a:schemeClr>
                </a:solidFill>
              </a:rPr>
              <a:t>Energy</a:t>
            </a:r>
            <a:r>
              <a:rPr lang="de-DE" sz="1200" dirty="0">
                <a:solidFill>
                  <a:schemeClr val="bg1">
                    <a:lumMod val="50000"/>
                  </a:schemeClr>
                </a:solidFill>
              </a:rPr>
              <a:t> </a:t>
            </a:r>
            <a:r>
              <a:rPr lang="de-DE" sz="1200" dirty="0" smtClean="0">
                <a:solidFill>
                  <a:schemeClr val="bg1">
                    <a:lumMod val="50000"/>
                  </a:schemeClr>
                </a:solidFill>
              </a:rPr>
              <a:t>Conference                                                       11</a:t>
            </a:r>
            <a:endParaRPr lang="de-DE" sz="1200" dirty="0">
              <a:solidFill>
                <a:schemeClr val="bg1">
                  <a:lumMod val="50000"/>
                </a:schemeClr>
              </a:solidFill>
            </a:endParaRPr>
          </a:p>
        </p:txBody>
      </p:sp>
      <p:sp>
        <p:nvSpPr>
          <p:cNvPr id="8" name="Rechteck 7"/>
          <p:cNvSpPr/>
          <p:nvPr/>
        </p:nvSpPr>
        <p:spPr>
          <a:xfrm>
            <a:off x="5922150" y="2168860"/>
            <a:ext cx="2985113" cy="369332"/>
          </a:xfrm>
          <a:prstGeom prst="rect">
            <a:avLst/>
          </a:prstGeom>
        </p:spPr>
        <p:txBody>
          <a:bodyPr wrap="none">
            <a:spAutoFit/>
          </a:bodyPr>
          <a:lstStyle/>
          <a:p>
            <a:r>
              <a:rPr lang="en-GB" err="1" smtClean="0">
                <a:latin typeface="Symbol" pitchFamily="18" charset="2"/>
                <a:cs typeface="Calibri" pitchFamily="34" charset="0"/>
              </a:rPr>
              <a:t>a</a:t>
            </a:r>
            <a:r>
              <a:rPr lang="en-GB" baseline="-25000" err="1" smtClean="0">
                <a:cs typeface="Calibri" pitchFamily="34" charset="0"/>
              </a:rPr>
              <a:t>ARC</a:t>
            </a:r>
            <a:r>
              <a:rPr lang="en-GB" baseline="30000" smtClean="0">
                <a:cs typeface="Calibri" pitchFamily="34" charset="0"/>
              </a:rPr>
              <a:t> </a:t>
            </a:r>
            <a:r>
              <a:rPr lang="en-GB" i="1" smtClean="0">
                <a:latin typeface="Cambria Math" pitchFamily="18" charset="0"/>
                <a:ea typeface="Cambria Math" pitchFamily="18" charset="0"/>
                <a:cs typeface="Calibri" pitchFamily="34" charset="0"/>
              </a:rPr>
              <a:t>= </a:t>
            </a:r>
            <a:r>
              <a:rPr lang="en-GB" smtClean="0">
                <a:ea typeface="Cambria Math" pitchFamily="18" charset="0"/>
                <a:cs typeface="Calibri" pitchFamily="34" charset="0"/>
              </a:rPr>
              <a:t>(0.218 </a:t>
            </a:r>
            <a:r>
              <a:rPr lang="en-GB" smtClean="0">
                <a:sym typeface="Symbol"/>
              </a:rPr>
              <a:t></a:t>
            </a:r>
            <a:r>
              <a:rPr lang="en-GB" smtClean="0">
                <a:ea typeface="Cambria Math" pitchFamily="18" charset="0"/>
                <a:cs typeface="Calibri" pitchFamily="34" charset="0"/>
              </a:rPr>
              <a:t> 0.003) W/K</a:t>
            </a:r>
            <a:endParaRPr lang="en-GB">
              <a:ea typeface="Cambria Math" pitchFamily="18" charset="0"/>
              <a:cs typeface="Calibri" pitchFamily="34" charset="0"/>
            </a:endParaRPr>
          </a:p>
        </p:txBody>
      </p:sp>
      <p:pic>
        <p:nvPicPr>
          <p:cNvPr id="10" name="Picture 3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6000" y="954000"/>
            <a:ext cx="5472503" cy="386917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2" name="Tabelle 1"/>
              <p:cNvGraphicFramePr>
                <a:graphicFrameLocks noGrp="1"/>
              </p:cNvGraphicFramePr>
              <p:nvPr>
                <p:extLst>
                  <p:ext uri="{D42A27DB-BD31-4B8C-83A1-F6EECF244321}">
                    <p14:modId xmlns:p14="http://schemas.microsoft.com/office/powerpoint/2010/main" val="1946679360"/>
                  </p:ext>
                </p:extLst>
              </p:nvPr>
            </p:nvGraphicFramePr>
            <p:xfrm>
              <a:off x="3514193" y="4194085"/>
              <a:ext cx="5423292" cy="1896872"/>
            </p:xfrm>
            <a:graphic>
              <a:graphicData uri="http://schemas.openxmlformats.org/drawingml/2006/table">
                <a:tbl>
                  <a:tblPr firstRow="1" bandRow="1">
                    <a:tableStyleId>{F5AB1C69-6EDB-4FF4-983F-18BD219EF322}</a:tableStyleId>
                  </a:tblPr>
                  <a:tblGrid>
                    <a:gridCol w="3848117"/>
                    <a:gridCol w="1575175"/>
                  </a:tblGrid>
                  <a:tr h="370840">
                    <a:tc>
                      <a:txBody>
                        <a:bodyPr/>
                        <a:lstStyle/>
                        <a:p>
                          <a:pPr algn="r"/>
                          <a:r>
                            <a:rPr lang="en-US" sz="1600" b="0" noProof="0" dirty="0" smtClean="0">
                              <a:solidFill>
                                <a:srgbClr val="000000"/>
                              </a:solidFill>
                            </a:rPr>
                            <a:t>Heat dissipated </a:t>
                          </a:r>
                          <a:endParaRPr lang="en-US" sz="1600" b="0"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left"/>
                              </m:oMathParaPr>
                              <m:oMath xmlns:m="http://schemas.openxmlformats.org/officeDocument/2006/math">
                                <m:sSub>
                                  <m:sSubPr>
                                    <m:ctrlPr>
                                      <a:rPr lang="en-US" b="0" i="1" noProof="0" smtClean="0">
                                        <a:solidFill>
                                          <a:schemeClr val="tx1"/>
                                        </a:solidFill>
                                        <a:latin typeface="Cambria Math"/>
                                      </a:rPr>
                                    </m:ctrlPr>
                                  </m:sSubPr>
                                  <m:e>
                                    <m:r>
                                      <a:rPr lang="en-US" b="0" i="1" noProof="0" smtClean="0">
                                        <a:solidFill>
                                          <a:schemeClr val="tx1"/>
                                        </a:solidFill>
                                        <a:latin typeface="Cambria Math"/>
                                      </a:rPr>
                                      <m:t>𝑞</m:t>
                                    </m:r>
                                  </m:e>
                                  <m:sub>
                                    <m:r>
                                      <a:rPr lang="en-US" b="0" i="1" noProof="0" smtClean="0">
                                        <a:solidFill>
                                          <a:schemeClr val="tx1"/>
                                        </a:solidFill>
                                        <a:latin typeface="Cambria Math"/>
                                      </a:rPr>
                                      <m:t>𝑑</m:t>
                                    </m:r>
                                  </m:sub>
                                </m:sSub>
                                <m:r>
                                  <a:rPr lang="en-US" b="0" i="1" noProof="0" smtClean="0">
                                    <a:solidFill>
                                      <a:schemeClr val="tx1"/>
                                    </a:solidFill>
                                    <a:latin typeface="Cambria Math"/>
                                  </a:rPr>
                                  <m:t>=1984</m:t>
                                </m:r>
                                <m:r>
                                  <a:rPr lang="en-US" b="0" i="1" noProof="0" smtClean="0">
                                    <a:solidFill>
                                      <a:schemeClr val="tx1"/>
                                    </a:solidFill>
                                    <a:latin typeface="Cambria Math"/>
                                  </a:rPr>
                                  <m:t>𝐽</m:t>
                                </m:r>
                              </m:oMath>
                            </m:oMathPara>
                          </a14:m>
                          <a:endParaRPr lang="en-US"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600" noProof="0" dirty="0" smtClean="0">
                              <a:solidFill>
                                <a:schemeClr val="tx1"/>
                              </a:solidFill>
                            </a:rPr>
                            <a:t>effective</a:t>
                          </a:r>
                          <a:r>
                            <a:rPr lang="en-US" sz="1600" baseline="0" noProof="0" dirty="0" smtClean="0">
                              <a:solidFill>
                                <a:schemeClr val="tx1"/>
                              </a:solidFill>
                            </a:rPr>
                            <a:t> specific heat at 40°C</a:t>
                          </a:r>
                          <a:endParaRPr lang="en-US" sz="1600"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14:m>
                            <m:oMath xmlns:m="http://schemas.openxmlformats.org/officeDocument/2006/math">
                              <m:sSub>
                                <m:sSubPr>
                                  <m:ctrlPr>
                                    <a:rPr lang="en-US" i="1" noProof="0" smtClean="0">
                                      <a:solidFill>
                                        <a:schemeClr val="tx1"/>
                                      </a:solidFill>
                                      <a:latin typeface="Cambria Math"/>
                                    </a:rPr>
                                  </m:ctrlPr>
                                </m:sSubPr>
                                <m:e>
                                  <m:r>
                                    <a:rPr lang="en-US" b="0" i="1" noProof="0" smtClean="0">
                                      <a:solidFill>
                                        <a:schemeClr val="tx1"/>
                                      </a:solidFill>
                                      <a:latin typeface="Cambria Math"/>
                                    </a:rPr>
                                    <m:t>𝑐</m:t>
                                  </m:r>
                                </m:e>
                                <m:sub>
                                  <m:r>
                                    <a:rPr lang="en-US" b="0" i="1" noProof="0" smtClean="0">
                                      <a:solidFill>
                                        <a:schemeClr val="tx1"/>
                                      </a:solidFill>
                                      <a:latin typeface="Cambria Math"/>
                                    </a:rPr>
                                    <m:t>𝑝</m:t>
                                  </m:r>
                                </m:sub>
                              </m:sSub>
                            </m:oMath>
                          </a14:m>
                          <a:r>
                            <a:rPr lang="en-US" noProof="0" dirty="0" smtClean="0">
                              <a:solidFill>
                                <a:schemeClr val="tx1"/>
                              </a:solidFill>
                            </a:rPr>
                            <a:t>=</a:t>
                          </a:r>
                          <a14:m>
                            <m:oMath xmlns:m="http://schemas.openxmlformats.org/officeDocument/2006/math">
                              <m:r>
                                <a:rPr lang="en-US" b="0" i="1" noProof="0" smtClean="0">
                                  <a:solidFill>
                                    <a:schemeClr val="tx1"/>
                                  </a:solidFill>
                                  <a:latin typeface="Cambria Math"/>
                                </a:rPr>
                                <m:t>1.10</m:t>
                              </m:r>
                              <m:f>
                                <m:fPr>
                                  <m:type m:val="skw"/>
                                  <m:ctrlPr>
                                    <a:rPr lang="en-US" b="0" i="1" noProof="0" smtClean="0">
                                      <a:solidFill>
                                        <a:schemeClr val="tx1"/>
                                      </a:solidFill>
                                      <a:latin typeface="Cambria Math"/>
                                    </a:rPr>
                                  </m:ctrlPr>
                                </m:fPr>
                                <m:num>
                                  <m:r>
                                    <a:rPr lang="en-US" b="0" i="1" noProof="0" smtClean="0">
                                      <a:solidFill>
                                        <a:schemeClr val="tx1"/>
                                      </a:solidFill>
                                      <a:latin typeface="Cambria Math"/>
                                    </a:rPr>
                                    <m:t>𝐽</m:t>
                                  </m:r>
                                </m:num>
                                <m:den>
                                  <m:r>
                                    <a:rPr lang="en-US" b="0" i="1" noProof="0" smtClean="0">
                                      <a:solidFill>
                                        <a:schemeClr val="tx1"/>
                                      </a:solidFill>
                                      <a:latin typeface="Cambria Math"/>
                                    </a:rPr>
                                    <m:t>𝑔</m:t>
                                  </m:r>
                                  <m:r>
                                    <a:rPr lang="en-US" b="0" i="1" noProof="0" smtClean="0">
                                      <a:solidFill>
                                        <a:schemeClr val="tx1"/>
                                      </a:solidFill>
                                      <a:latin typeface="Cambria Math"/>
                                      <a:ea typeface="Cambria Math"/>
                                    </a:rPr>
                                    <m:t>∙</m:t>
                                  </m:r>
                                  <m:r>
                                    <a:rPr lang="en-US" b="0" i="1" noProof="0" smtClean="0">
                                      <a:solidFill>
                                        <a:schemeClr val="tx1"/>
                                      </a:solidFill>
                                      <a:latin typeface="Cambria Math"/>
                                      <a:ea typeface="Cambria Math"/>
                                    </a:rPr>
                                    <m:t>𝐾</m:t>
                                  </m:r>
                                </m:den>
                              </m:f>
                            </m:oMath>
                          </a14:m>
                          <a:endParaRPr lang="en-US"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600" noProof="0" dirty="0" smtClean="0">
                              <a:solidFill>
                                <a:schemeClr val="tx1"/>
                              </a:solidFill>
                            </a:rPr>
                            <a:t>mass of the cell</a:t>
                          </a:r>
                          <a:endParaRPr lang="en-US" sz="1600"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b="0" i="1" noProof="0" smtClean="0">
                                    <a:solidFill>
                                      <a:schemeClr val="tx1"/>
                                    </a:solidFill>
                                    <a:latin typeface="Cambria Math"/>
                                  </a:rPr>
                                  <m:t>𝑚</m:t>
                                </m:r>
                                <m:r>
                                  <a:rPr lang="en-US" b="0" i="1" noProof="0" smtClean="0">
                                    <a:solidFill>
                                      <a:schemeClr val="tx1"/>
                                    </a:solidFill>
                                    <a:latin typeface="Cambria Math"/>
                                  </a:rPr>
                                  <m:t>=911.40</m:t>
                                </m:r>
                                <m:r>
                                  <a:rPr lang="en-US" b="0" i="1" noProof="0" smtClean="0">
                                    <a:solidFill>
                                      <a:schemeClr val="tx1"/>
                                    </a:solidFill>
                                    <a:latin typeface="Cambria Math"/>
                                  </a:rPr>
                                  <m:t>𝑔</m:t>
                                </m:r>
                              </m:oMath>
                            </m:oMathPara>
                          </a14:m>
                          <a:endParaRPr lang="en-US"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600" noProof="0" dirty="0" smtClean="0">
                              <a:solidFill>
                                <a:srgbClr val="000000"/>
                              </a:solidFill>
                            </a:rPr>
                            <a:t>Enthalpy accumulation heat</a:t>
                          </a:r>
                          <a:endParaRPr lang="en-US" sz="1600"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left"/>
                              </m:oMathParaPr>
                              <m:oMath xmlns:m="http://schemas.openxmlformats.org/officeDocument/2006/math">
                                <m:sSub>
                                  <m:sSubPr>
                                    <m:ctrlPr>
                                      <a:rPr lang="en-US" i="1" noProof="0" smtClean="0">
                                        <a:solidFill>
                                          <a:schemeClr val="tx1"/>
                                        </a:solidFill>
                                        <a:latin typeface="Cambria Math"/>
                                      </a:rPr>
                                    </m:ctrlPr>
                                  </m:sSubPr>
                                  <m:e>
                                    <m:r>
                                      <a:rPr lang="en-US" b="0" i="1" noProof="0" smtClean="0">
                                        <a:solidFill>
                                          <a:schemeClr val="tx1"/>
                                        </a:solidFill>
                                        <a:latin typeface="Cambria Math"/>
                                      </a:rPr>
                                      <m:t>𝑞</m:t>
                                    </m:r>
                                  </m:e>
                                  <m:sub>
                                    <m:r>
                                      <a:rPr lang="en-US" b="0" i="1" noProof="0" smtClean="0">
                                        <a:solidFill>
                                          <a:schemeClr val="tx1"/>
                                        </a:solidFill>
                                        <a:latin typeface="Cambria Math"/>
                                      </a:rPr>
                                      <m:t>𝑒</m:t>
                                    </m:r>
                                  </m:sub>
                                </m:sSub>
                                <m:r>
                                  <a:rPr lang="en-US" b="0" i="1" noProof="0" smtClean="0">
                                    <a:solidFill>
                                      <a:schemeClr val="tx1"/>
                                    </a:solidFill>
                                    <a:latin typeface="Cambria Math"/>
                                  </a:rPr>
                                  <m:t>=1445</m:t>
                                </m:r>
                                <m:r>
                                  <a:rPr lang="en-US" b="0" i="1" noProof="0" smtClean="0">
                                    <a:solidFill>
                                      <a:schemeClr val="tx1"/>
                                    </a:solidFill>
                                    <a:latin typeface="Cambria Math"/>
                                  </a:rPr>
                                  <m:t>𝐽</m:t>
                                </m:r>
                              </m:oMath>
                            </m:oMathPara>
                          </a14:m>
                          <a:endParaRPr lang="en-US"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1600" noProof="0" dirty="0" smtClean="0">
                              <a:solidFill>
                                <a:srgbClr val="000000"/>
                              </a:solidFill>
                            </a:rPr>
                            <a:t>Total heat generation</a:t>
                          </a:r>
                          <a:endParaRPr lang="en-US" sz="1600"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left"/>
                              </m:oMathParaPr>
                              <m:oMath xmlns:m="http://schemas.openxmlformats.org/officeDocument/2006/math">
                                <m:sSub>
                                  <m:sSubPr>
                                    <m:ctrlPr>
                                      <a:rPr lang="en-US" b="1" i="1" u="sng" noProof="0" smtClean="0">
                                        <a:solidFill>
                                          <a:schemeClr val="tx1"/>
                                        </a:solidFill>
                                        <a:latin typeface="Cambria Math"/>
                                      </a:rPr>
                                    </m:ctrlPr>
                                  </m:sSubPr>
                                  <m:e>
                                    <m:r>
                                      <a:rPr lang="en-US" b="1" i="1" u="sng" noProof="0" smtClean="0">
                                        <a:solidFill>
                                          <a:schemeClr val="tx1"/>
                                        </a:solidFill>
                                        <a:latin typeface="Cambria Math"/>
                                      </a:rPr>
                                      <m:t>𝒒</m:t>
                                    </m:r>
                                  </m:e>
                                  <m:sub>
                                    <m:r>
                                      <a:rPr lang="en-US" b="1" i="1" u="sng" noProof="0" smtClean="0">
                                        <a:solidFill>
                                          <a:schemeClr val="tx1"/>
                                        </a:solidFill>
                                        <a:latin typeface="Cambria Math"/>
                                      </a:rPr>
                                      <m:t>𝑻</m:t>
                                    </m:r>
                                  </m:sub>
                                </m:sSub>
                                <m:r>
                                  <a:rPr lang="en-US" b="1" i="1" u="sng" noProof="0" smtClean="0">
                                    <a:solidFill>
                                      <a:schemeClr val="tx1"/>
                                    </a:solidFill>
                                    <a:latin typeface="Cambria Math"/>
                                  </a:rPr>
                                  <m:t>=</m:t>
                                </m:r>
                                <m:r>
                                  <a:rPr lang="en-US" b="1" i="1" u="sng" noProof="0" smtClean="0">
                                    <a:solidFill>
                                      <a:schemeClr val="tx1"/>
                                    </a:solidFill>
                                    <a:latin typeface="Cambria Math"/>
                                  </a:rPr>
                                  <m:t>𝟑𝟒𝟐𝟗</m:t>
                                </m:r>
                                <m:r>
                                  <a:rPr lang="en-US" b="1" i="1" u="sng" noProof="0" smtClean="0">
                                    <a:solidFill>
                                      <a:schemeClr val="tx1"/>
                                    </a:solidFill>
                                    <a:latin typeface="Cambria Math"/>
                                  </a:rPr>
                                  <m:t>𝑱</m:t>
                                </m:r>
                              </m:oMath>
                            </m:oMathPara>
                          </a14:m>
                          <a:endParaRPr lang="en-US"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Choice>
        <mc:Fallback xmlns="">
          <p:graphicFrame>
            <p:nvGraphicFramePr>
              <p:cNvPr id="2" name="Tabelle 1"/>
              <p:cNvGraphicFramePr>
                <a:graphicFrameLocks noGrp="1"/>
              </p:cNvGraphicFramePr>
              <p:nvPr>
                <p:extLst>
                  <p:ext uri="{D42A27DB-BD31-4B8C-83A1-F6EECF244321}">
                    <p14:modId xmlns:p14="http://schemas.microsoft.com/office/powerpoint/2010/main" val="1946679360"/>
                  </p:ext>
                </p:extLst>
              </p:nvPr>
            </p:nvGraphicFramePr>
            <p:xfrm>
              <a:off x="3514193" y="4194085"/>
              <a:ext cx="5423292" cy="1896872"/>
            </p:xfrm>
            <a:graphic>
              <a:graphicData uri="http://schemas.openxmlformats.org/drawingml/2006/table">
                <a:tbl>
                  <a:tblPr firstRow="1" bandRow="1">
                    <a:tableStyleId>{F5AB1C69-6EDB-4FF4-983F-18BD219EF322}</a:tableStyleId>
                  </a:tblPr>
                  <a:tblGrid>
                    <a:gridCol w="3848117"/>
                    <a:gridCol w="1575175"/>
                  </a:tblGrid>
                  <a:tr h="370840">
                    <a:tc>
                      <a:txBody>
                        <a:bodyPr/>
                        <a:lstStyle/>
                        <a:p>
                          <a:pPr algn="r"/>
                          <a:r>
                            <a:rPr lang="en-US" sz="1600" b="0" noProof="0" dirty="0" smtClean="0">
                              <a:solidFill>
                                <a:srgbClr val="000000"/>
                              </a:solidFill>
                            </a:rPr>
                            <a:t>Heat dissipated </a:t>
                          </a:r>
                          <a:endParaRPr lang="en-US" sz="1600" b="0"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5"/>
                          <a:stretch>
                            <a:fillRect l="-244961" t="-50820" r="-388" b="-421311"/>
                          </a:stretch>
                        </a:blipFill>
                      </a:tcPr>
                    </a:tc>
                  </a:tr>
                  <a:tr h="413512">
                    <a:tc>
                      <a:txBody>
                        <a:bodyPr/>
                        <a:lstStyle/>
                        <a:p>
                          <a:pPr algn="r"/>
                          <a:r>
                            <a:rPr lang="en-US" sz="1600" noProof="0" dirty="0" smtClean="0">
                              <a:solidFill>
                                <a:schemeClr val="tx1"/>
                              </a:solidFill>
                            </a:rPr>
                            <a:t>effective</a:t>
                          </a:r>
                          <a:r>
                            <a:rPr lang="en-US" sz="1600" baseline="0" noProof="0" dirty="0" smtClean="0">
                              <a:solidFill>
                                <a:schemeClr val="tx1"/>
                              </a:solidFill>
                            </a:rPr>
                            <a:t> specific heat at 40°C</a:t>
                          </a:r>
                          <a:endParaRPr lang="en-US" sz="1600"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5"/>
                          <a:stretch>
                            <a:fillRect l="-244961" t="-135294" r="-388" b="-277941"/>
                          </a:stretch>
                        </a:blipFill>
                      </a:tcPr>
                    </a:tc>
                  </a:tr>
                  <a:tr h="370840">
                    <a:tc>
                      <a:txBody>
                        <a:bodyPr/>
                        <a:lstStyle/>
                        <a:p>
                          <a:pPr algn="r"/>
                          <a:r>
                            <a:rPr lang="en-US" sz="1600" noProof="0" dirty="0" smtClean="0">
                              <a:solidFill>
                                <a:schemeClr val="tx1"/>
                              </a:solidFill>
                            </a:rPr>
                            <a:t>mass of the cell</a:t>
                          </a:r>
                          <a:endParaRPr lang="en-US" sz="1600"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5"/>
                          <a:stretch>
                            <a:fillRect l="-244961" t="-266667" r="-388" b="-215000"/>
                          </a:stretch>
                        </a:blipFill>
                      </a:tcPr>
                    </a:tc>
                  </a:tr>
                  <a:tr h="370840">
                    <a:tc>
                      <a:txBody>
                        <a:bodyPr/>
                        <a:lstStyle/>
                        <a:p>
                          <a:pPr algn="r"/>
                          <a:r>
                            <a:rPr lang="en-US" sz="1600" noProof="0" dirty="0" smtClean="0">
                              <a:solidFill>
                                <a:srgbClr val="000000"/>
                              </a:solidFill>
                            </a:rPr>
                            <a:t>Enthalpy accumulation heat</a:t>
                          </a:r>
                          <a:endParaRPr lang="en-US" sz="1600"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5"/>
                          <a:stretch>
                            <a:fillRect l="-244961" t="-360656" r="-388" b="-111475"/>
                          </a:stretch>
                        </a:blipFill>
                      </a:tcPr>
                    </a:tc>
                  </a:tr>
                  <a:tr h="370840">
                    <a:tc>
                      <a:txBody>
                        <a:bodyPr/>
                        <a:lstStyle/>
                        <a:p>
                          <a:pPr algn="r"/>
                          <a:r>
                            <a:rPr lang="en-US" sz="1600" noProof="0" dirty="0" smtClean="0">
                              <a:solidFill>
                                <a:srgbClr val="000000"/>
                              </a:solidFill>
                            </a:rPr>
                            <a:t>Total heat generation</a:t>
                          </a:r>
                          <a:endParaRPr lang="en-US" sz="1600"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5"/>
                          <a:stretch>
                            <a:fillRect l="-244961" t="-460656" r="-388" b="-11475"/>
                          </a:stretch>
                        </a:blipFill>
                      </a:tcPr>
                    </a:tc>
                  </a:tr>
                </a:tbl>
              </a:graphicData>
            </a:graphic>
          </p:graphicFrame>
        </mc:Fallback>
      </mc:AlternateContent>
      <mc:AlternateContent xmlns:mc="http://schemas.openxmlformats.org/markup-compatibility/2006" xmlns:a14="http://schemas.microsoft.com/office/drawing/2010/main">
        <mc:Choice Requires="a14">
          <p:sp>
            <p:nvSpPr>
              <p:cNvPr id="9" name="Rechteck 8"/>
              <p:cNvSpPr/>
              <p:nvPr/>
            </p:nvSpPr>
            <p:spPr>
              <a:xfrm>
                <a:off x="5292080" y="1538790"/>
                <a:ext cx="23504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rgbClr val="000000"/>
                              </a:solidFill>
                              <a:latin typeface="Cambria Math"/>
                            </a:rPr>
                          </m:ctrlPr>
                        </m:sSubPr>
                        <m:e>
                          <m:acc>
                            <m:accPr>
                              <m:chr m:val="̇"/>
                              <m:ctrlPr>
                                <a:rPr lang="de-DE" i="1">
                                  <a:solidFill>
                                    <a:srgbClr val="000000"/>
                                  </a:solidFill>
                                  <a:latin typeface="Cambria Math"/>
                                </a:rPr>
                              </m:ctrlPr>
                            </m:accPr>
                            <m:e>
                              <m:r>
                                <a:rPr lang="de-DE" i="1">
                                  <a:solidFill>
                                    <a:srgbClr val="000000"/>
                                  </a:solidFill>
                                  <a:latin typeface="Cambria Math"/>
                                </a:rPr>
                                <m:t>𝑞</m:t>
                              </m:r>
                            </m:e>
                          </m:acc>
                        </m:e>
                        <m:sub>
                          <m:r>
                            <a:rPr lang="de-DE" b="0" i="1" smtClean="0">
                              <a:solidFill>
                                <a:srgbClr val="000000"/>
                              </a:solidFill>
                              <a:latin typeface="Cambria Math"/>
                            </a:rPr>
                            <m:t>𝑑</m:t>
                          </m:r>
                        </m:sub>
                      </m:sSub>
                      <m:r>
                        <a:rPr lang="de-DE" b="0" i="1" smtClean="0">
                          <a:solidFill>
                            <a:srgbClr val="000000"/>
                          </a:solidFill>
                          <a:latin typeface="Cambria Math"/>
                        </a:rPr>
                        <m:t>=</m:t>
                      </m:r>
                      <m:r>
                        <m:rPr>
                          <m:nor/>
                        </m:rPr>
                        <a:rPr lang="en-GB" smtClean="0">
                          <a:solidFill>
                            <a:schemeClr val="tx1"/>
                          </a:solidFill>
                          <a:latin typeface="Symbol" pitchFamily="18" charset="2"/>
                          <a:cs typeface="Calibri" pitchFamily="34" charset="0"/>
                        </a:rPr>
                        <m:t>a</m:t>
                      </m:r>
                      <m:r>
                        <m:rPr>
                          <m:nor/>
                        </m:rPr>
                        <a:rPr lang="en-GB" baseline="-25000" smtClean="0">
                          <a:solidFill>
                            <a:schemeClr val="tx1"/>
                          </a:solidFill>
                          <a:cs typeface="Calibri" pitchFamily="34" charset="0"/>
                        </a:rPr>
                        <m:t>ARC</m:t>
                      </m:r>
                      <m:r>
                        <a:rPr lang="de-DE" i="1" baseline="-25000">
                          <a:solidFill>
                            <a:srgbClr val="000000"/>
                          </a:solidFill>
                          <a:latin typeface="Cambria Math"/>
                          <a:cs typeface="Calibri" pitchFamily="34" charset="0"/>
                        </a:rPr>
                        <m:t> </m:t>
                      </m:r>
                      <m:r>
                        <a:rPr lang="de-DE" i="1">
                          <a:solidFill>
                            <a:srgbClr val="000000"/>
                          </a:solidFill>
                          <a:latin typeface="Cambria Math"/>
                        </a:rPr>
                        <m:t>(</m:t>
                      </m:r>
                      <m:r>
                        <a:rPr lang="de-DE" i="1">
                          <a:solidFill>
                            <a:srgbClr val="000000"/>
                          </a:solidFill>
                          <a:latin typeface="Cambria Math"/>
                        </a:rPr>
                        <m:t>𝑇</m:t>
                      </m:r>
                      <m:r>
                        <a:rPr lang="de-DE" i="1">
                          <a:solidFill>
                            <a:srgbClr val="000000"/>
                          </a:solidFill>
                          <a:latin typeface="Cambria Math"/>
                        </a:rPr>
                        <m:t>−</m:t>
                      </m:r>
                      <m:sSub>
                        <m:sSubPr>
                          <m:ctrlPr>
                            <a:rPr lang="de-DE" i="1">
                              <a:solidFill>
                                <a:srgbClr val="000000"/>
                              </a:solidFill>
                              <a:latin typeface="Cambria Math"/>
                            </a:rPr>
                          </m:ctrlPr>
                        </m:sSubPr>
                        <m:e>
                          <m:r>
                            <a:rPr lang="de-DE" i="1">
                              <a:solidFill>
                                <a:srgbClr val="000000"/>
                              </a:solidFill>
                              <a:latin typeface="Cambria Math"/>
                            </a:rPr>
                            <m:t>𝑇</m:t>
                          </m:r>
                        </m:e>
                        <m:sub>
                          <m:r>
                            <a:rPr lang="de-DE" i="1">
                              <a:solidFill>
                                <a:srgbClr val="000000"/>
                              </a:solidFill>
                              <a:latin typeface="Cambria Math"/>
                            </a:rPr>
                            <m:t>𝑒𝑛𝑣</m:t>
                          </m:r>
                        </m:sub>
                      </m:sSub>
                      <m:r>
                        <m:rPr>
                          <m:nor/>
                        </m:rPr>
                        <a:rPr lang="de-DE">
                          <a:solidFill>
                            <a:srgbClr val="000000"/>
                          </a:solidFill>
                        </a:rPr>
                        <m:t>)</m:t>
                      </m:r>
                    </m:oMath>
                  </m:oMathPara>
                </a14:m>
                <a:endParaRPr lang="de-DE"/>
              </a:p>
            </p:txBody>
          </p:sp>
        </mc:Choice>
        <mc:Fallback xmlns="">
          <p:sp>
            <p:nvSpPr>
              <p:cNvPr id="9" name="Rechteck 8"/>
              <p:cNvSpPr>
                <a:spLocks noRot="1" noChangeAspect="1" noMove="1" noResize="1" noEditPoints="1" noAdjustHandles="1" noChangeArrowheads="1" noChangeShapeType="1" noTextEdit="1"/>
              </p:cNvSpPr>
              <p:nvPr/>
            </p:nvSpPr>
            <p:spPr>
              <a:xfrm>
                <a:off x="5292080" y="1538790"/>
                <a:ext cx="2350452" cy="369332"/>
              </a:xfrm>
              <a:prstGeom prst="rect">
                <a:avLst/>
              </a:prstGeom>
              <a:blipFill rotWithShape="1">
                <a:blip r:embed="rId6"/>
                <a:stretch>
                  <a:fillRect b="-13115"/>
                </a:stretch>
              </a:blipFill>
            </p:spPr>
            <p:txBody>
              <a:bodyPr/>
              <a:lstStyle/>
              <a:p>
                <a:r>
                  <a:rPr lang="de-DE">
                    <a:noFill/>
                  </a:rPr>
                  <a:t> </a:t>
                </a:r>
              </a:p>
            </p:txBody>
          </p:sp>
        </mc:Fallback>
      </mc:AlternateContent>
    </p:spTree>
    <p:extLst>
      <p:ext uri="{BB962C8B-B14F-4D97-AF65-F5344CB8AC3E}">
        <p14:creationId xmlns:p14="http://schemas.microsoft.com/office/powerpoint/2010/main" val="1885685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11"/>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3211200" y="458353"/>
            <a:ext cx="4039415" cy="5714493"/>
          </a:xfrm>
          <a:prstGeom prst="rect">
            <a:avLst/>
          </a:prstGeom>
        </p:spPr>
      </p:pic>
      <p:sp>
        <p:nvSpPr>
          <p:cNvPr id="24" name="Diagonal liegende Ecken des Rechtecks abrunden 23"/>
          <p:cNvSpPr/>
          <p:nvPr/>
        </p:nvSpPr>
        <p:spPr>
          <a:xfrm rot="5400000">
            <a:off x="3469377" y="-3101223"/>
            <a:ext cx="765085" cy="7344816"/>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296525" y="359368"/>
            <a:ext cx="2916183" cy="369332"/>
          </a:xfrm>
          <a:prstGeom prst="rect">
            <a:avLst/>
          </a:prstGeom>
          <a:noFill/>
        </p:spPr>
        <p:txBody>
          <a:bodyPr wrap="none" rtlCol="0">
            <a:spAutoFit/>
          </a:bodyPr>
          <a:lstStyle/>
          <a:p>
            <a:r>
              <a:rPr lang="en-US" b="1" smtClean="0">
                <a:solidFill>
                  <a:schemeClr val="accent1"/>
                </a:solidFill>
              </a:rPr>
              <a:t>Adiabatic measurements</a:t>
            </a:r>
            <a:endParaRPr lang="de-DE" b="1">
              <a:solidFill>
                <a:schemeClr val="accent1"/>
              </a:solidFill>
            </a:endParaRPr>
          </a:p>
        </p:txBody>
      </p:sp>
      <p:sp>
        <p:nvSpPr>
          <p:cNvPr id="25" name="Textfeld 24"/>
          <p:cNvSpPr txBox="1"/>
          <p:nvPr/>
        </p:nvSpPr>
        <p:spPr>
          <a:xfrm>
            <a:off x="116505" y="6482371"/>
            <a:ext cx="8910990" cy="276999"/>
          </a:xfrm>
          <a:prstGeom prst="rect">
            <a:avLst/>
          </a:prstGeom>
          <a:noFill/>
        </p:spPr>
        <p:txBody>
          <a:bodyPr wrap="square" rtlCol="0">
            <a:spAutoFit/>
          </a:bodyPr>
          <a:lstStyle/>
          <a:p>
            <a:pPr algn="ctr"/>
            <a:r>
              <a:rPr lang="de-DE" sz="1200" dirty="0" smtClean="0">
                <a:solidFill>
                  <a:schemeClr val="bg1">
                    <a:lumMod val="50000"/>
                  </a:schemeClr>
                </a:solidFill>
              </a:rPr>
              <a:t>30.10.2013                                                     E2C </a:t>
            </a:r>
            <a:r>
              <a:rPr lang="de-DE" sz="1200" dirty="0">
                <a:solidFill>
                  <a:schemeClr val="bg1">
                    <a:lumMod val="50000"/>
                  </a:schemeClr>
                </a:solidFill>
              </a:rPr>
              <a:t>2013 - 3rd European </a:t>
            </a:r>
            <a:r>
              <a:rPr lang="de-DE" sz="1200" dirty="0" err="1">
                <a:solidFill>
                  <a:schemeClr val="bg1">
                    <a:lumMod val="50000"/>
                  </a:schemeClr>
                </a:solidFill>
              </a:rPr>
              <a:t>Energy</a:t>
            </a:r>
            <a:r>
              <a:rPr lang="de-DE" sz="1200" dirty="0">
                <a:solidFill>
                  <a:schemeClr val="bg1">
                    <a:lumMod val="50000"/>
                  </a:schemeClr>
                </a:solidFill>
              </a:rPr>
              <a:t> </a:t>
            </a:r>
            <a:r>
              <a:rPr lang="de-DE" sz="1200" dirty="0" smtClean="0">
                <a:solidFill>
                  <a:schemeClr val="bg1">
                    <a:lumMod val="50000"/>
                  </a:schemeClr>
                </a:solidFill>
              </a:rPr>
              <a:t>Conference                                                       12</a:t>
            </a:r>
            <a:endParaRPr lang="de-DE" sz="1200" dirty="0">
              <a:solidFill>
                <a:schemeClr val="bg1">
                  <a:lumMod val="50000"/>
                </a:schemeClr>
              </a:solidFill>
            </a:endParaRPr>
          </a:p>
        </p:txBody>
      </p:sp>
      <p:sp>
        <p:nvSpPr>
          <p:cNvPr id="5" name="Textfeld 4"/>
          <p:cNvSpPr txBox="1"/>
          <p:nvPr/>
        </p:nvSpPr>
        <p:spPr>
          <a:xfrm>
            <a:off x="280855" y="1178750"/>
            <a:ext cx="6284734"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Worst case conditions → cell surrounded by other cells</a:t>
            </a:r>
          </a:p>
        </p:txBody>
      </p:sp>
      <p:sp>
        <p:nvSpPr>
          <p:cNvPr id="13" name="Textfeld 12"/>
          <p:cNvSpPr txBox="1"/>
          <p:nvPr/>
        </p:nvSpPr>
        <p:spPr>
          <a:xfrm>
            <a:off x="7145221" y="5759968"/>
            <a:ext cx="1657249" cy="369332"/>
          </a:xfrm>
          <a:prstGeom prst="rect">
            <a:avLst/>
          </a:prstGeom>
          <a:noFill/>
        </p:spPr>
        <p:txBody>
          <a:bodyPr wrap="none" rtlCol="0">
            <a:spAutoFit/>
          </a:bodyPr>
          <a:lstStyle/>
          <a:p>
            <a:r>
              <a:rPr lang="el-GR" b="1" smtClean="0">
                <a:solidFill>
                  <a:schemeClr val="accent1"/>
                </a:solidFill>
              </a:rPr>
              <a:t>→</a:t>
            </a:r>
            <a:r>
              <a:rPr lang="de-DE" b="1" smtClean="0">
                <a:solidFill>
                  <a:schemeClr val="accent1"/>
                </a:solidFill>
              </a:rPr>
              <a:t> </a:t>
            </a:r>
            <a:r>
              <a:rPr lang="el-GR" b="1" smtClean="0">
                <a:solidFill>
                  <a:schemeClr val="accent1"/>
                </a:solidFill>
              </a:rPr>
              <a:t>Δ</a:t>
            </a:r>
            <a:r>
              <a:rPr lang="de-DE" b="1" smtClean="0">
                <a:solidFill>
                  <a:schemeClr val="accent1"/>
                </a:solidFill>
              </a:rPr>
              <a:t>T = 15.6K</a:t>
            </a:r>
            <a:endParaRPr lang="de-DE" b="1">
              <a:solidFill>
                <a:schemeClr val="accent1"/>
              </a:solidFill>
            </a:endParaRPr>
          </a:p>
        </p:txBody>
      </p:sp>
      <mc:AlternateContent xmlns:mc="http://schemas.openxmlformats.org/markup-compatibility/2006" xmlns:a14="http://schemas.microsoft.com/office/drawing/2010/main">
        <mc:Choice Requires="a14">
          <p:sp>
            <p:nvSpPr>
              <p:cNvPr id="9" name="Rechteck 8"/>
              <p:cNvSpPr/>
              <p:nvPr/>
            </p:nvSpPr>
            <p:spPr>
              <a:xfrm>
                <a:off x="7653532" y="1679882"/>
                <a:ext cx="989502" cy="5763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de-DE" sz="1400" i="1" smtClean="0">
                              <a:latin typeface="Cambria Math"/>
                            </a:rPr>
                          </m:ctrlPr>
                        </m:dPr>
                        <m:e>
                          <m:f>
                            <m:fPr>
                              <m:ctrlPr>
                                <a:rPr lang="de-DE" sz="1400" i="1" smtClean="0">
                                  <a:latin typeface="Cambria Math"/>
                                </a:rPr>
                              </m:ctrlPr>
                            </m:fPr>
                            <m:num>
                              <m:r>
                                <a:rPr lang="de-DE" sz="1400" i="1" smtClean="0">
                                  <a:latin typeface="Cambria Math"/>
                                  <a:ea typeface="Cambria Math"/>
                                </a:rPr>
                                <m:t>𝛿</m:t>
                              </m:r>
                              <m:r>
                                <a:rPr lang="de-DE" sz="1400" b="0" i="1" smtClean="0">
                                  <a:latin typeface="Cambria Math"/>
                                  <a:ea typeface="Cambria Math"/>
                                </a:rPr>
                                <m:t>𝐸</m:t>
                              </m:r>
                            </m:num>
                            <m:den>
                              <m:r>
                                <a:rPr lang="de-DE" sz="1400" i="1" smtClean="0">
                                  <a:latin typeface="Cambria Math"/>
                                  <a:ea typeface="Cambria Math"/>
                                </a:rPr>
                                <m:t>𝛿</m:t>
                              </m:r>
                              <m:r>
                                <a:rPr lang="de-DE" sz="1400" b="0" i="1" smtClean="0">
                                  <a:latin typeface="Cambria Math"/>
                                  <a:ea typeface="Cambria Math"/>
                                </a:rPr>
                                <m:t>𝑇</m:t>
                              </m:r>
                            </m:den>
                          </m:f>
                        </m:e>
                      </m:d>
                      <m:r>
                        <a:rPr lang="de-DE" sz="1400" i="1">
                          <a:latin typeface="Cambria Math"/>
                        </a:rPr>
                        <m:t>&lt;0</m:t>
                      </m:r>
                    </m:oMath>
                  </m:oMathPara>
                </a14:m>
                <a:endParaRPr lang="de-DE" sz="1400"/>
              </a:p>
            </p:txBody>
          </p:sp>
        </mc:Choice>
        <mc:Fallback xmlns="">
          <p:sp>
            <p:nvSpPr>
              <p:cNvPr id="9" name="Rechteck 8"/>
              <p:cNvSpPr>
                <a:spLocks noRot="1" noChangeAspect="1" noMove="1" noResize="1" noEditPoints="1" noAdjustHandles="1" noChangeArrowheads="1" noChangeShapeType="1" noTextEdit="1"/>
              </p:cNvSpPr>
              <p:nvPr/>
            </p:nvSpPr>
            <p:spPr>
              <a:xfrm>
                <a:off x="7653532" y="1679882"/>
                <a:ext cx="989502" cy="576376"/>
              </a:xfrm>
              <a:prstGeom prst="rect">
                <a:avLst/>
              </a:prstGeom>
              <a:blipFill rotWithShape="1">
                <a:blip r:embed="rId4"/>
                <a:stretch>
                  <a:fillRect/>
                </a:stretch>
              </a:blipFill>
            </p:spPr>
            <p:txBody>
              <a:bodyPr/>
              <a:lstStyle/>
              <a:p>
                <a:r>
                  <a:rPr lang="de-DE">
                    <a:noFill/>
                  </a:rPr>
                  <a:t> </a:t>
                </a:r>
              </a:p>
            </p:txBody>
          </p:sp>
        </mc:Fallback>
      </mc:AlternateContent>
      <p:sp>
        <p:nvSpPr>
          <p:cNvPr id="10" name="Textfeld 9"/>
          <p:cNvSpPr txBox="1"/>
          <p:nvPr/>
        </p:nvSpPr>
        <p:spPr>
          <a:xfrm>
            <a:off x="6642230" y="1363416"/>
            <a:ext cx="2000804" cy="307777"/>
          </a:xfrm>
          <a:prstGeom prst="rect">
            <a:avLst/>
          </a:prstGeom>
          <a:noFill/>
        </p:spPr>
        <p:txBody>
          <a:bodyPr wrap="none" rtlCol="0">
            <a:spAutoFit/>
          </a:bodyPr>
          <a:lstStyle/>
          <a:p>
            <a:r>
              <a:rPr lang="en-US" sz="1400" smtClean="0"/>
              <a:t>temperature coefficient</a:t>
            </a:r>
            <a:endParaRPr lang="en-US" sz="1400"/>
          </a:p>
        </p:txBody>
      </p:sp>
      <p:sp>
        <p:nvSpPr>
          <p:cNvPr id="11" name="Textfeld 10"/>
          <p:cNvSpPr txBox="1"/>
          <p:nvPr/>
        </p:nvSpPr>
        <p:spPr>
          <a:xfrm>
            <a:off x="296525" y="2156080"/>
            <a:ext cx="2970331" cy="2893100"/>
          </a:xfrm>
          <a:prstGeom prst="rect">
            <a:avLst/>
          </a:prstGeom>
          <a:noFill/>
        </p:spPr>
        <p:txBody>
          <a:bodyPr wrap="square" rtlCol="0">
            <a:spAutoFit/>
          </a:bodyPr>
          <a:lstStyle/>
          <a:p>
            <a:r>
              <a:rPr lang="en-US" sz="1400" b="1" dirty="0" smtClean="0"/>
              <a:t>discharge parameter:</a:t>
            </a:r>
          </a:p>
          <a:p>
            <a:pPr marL="285750" indent="-285750">
              <a:buFontTx/>
              <a:buChar char="-"/>
            </a:pPr>
            <a:r>
              <a:rPr lang="en-US" sz="1400" dirty="0" smtClean="0"/>
              <a:t>method: constant current (CC)</a:t>
            </a:r>
          </a:p>
          <a:p>
            <a:pPr marL="285750" indent="-285750">
              <a:buFontTx/>
              <a:buChar char="-"/>
            </a:pPr>
            <a:r>
              <a:rPr lang="en-US" sz="1400" dirty="0" err="1" smtClean="0"/>
              <a:t>U</a:t>
            </a:r>
            <a:r>
              <a:rPr lang="en-US" sz="1400" baseline="-25000" dirty="0" err="1" smtClean="0"/>
              <a:t>min</a:t>
            </a:r>
            <a:r>
              <a:rPr lang="en-US" sz="1400" dirty="0" smtClean="0"/>
              <a:t> = 3,0V</a:t>
            </a:r>
          </a:p>
          <a:p>
            <a:pPr marL="285750" indent="-285750">
              <a:buFontTx/>
              <a:buChar char="-"/>
            </a:pPr>
            <a:r>
              <a:rPr lang="en-US" sz="1400" dirty="0" smtClean="0"/>
              <a:t>I = 5A  → C/8-rate</a:t>
            </a:r>
          </a:p>
          <a:p>
            <a:pPr marL="285750" indent="-285750">
              <a:buFontTx/>
              <a:buChar char="-"/>
            </a:pPr>
            <a:endParaRPr lang="en-US" sz="1400" dirty="0" smtClean="0"/>
          </a:p>
          <a:p>
            <a:r>
              <a:rPr lang="en-US" sz="1400" b="1" dirty="0" smtClean="0"/>
              <a:t>charge parameter:</a:t>
            </a:r>
          </a:p>
          <a:p>
            <a:pPr marL="285750" indent="-285750">
              <a:buFontTx/>
              <a:buChar char="-"/>
            </a:pPr>
            <a:r>
              <a:rPr lang="en-US" sz="1400" dirty="0" smtClean="0"/>
              <a:t>method: constant current, </a:t>
            </a:r>
          </a:p>
          <a:p>
            <a:r>
              <a:rPr lang="en-US" sz="1400" dirty="0" smtClean="0"/>
              <a:t>       constant voltage (CCCV)</a:t>
            </a:r>
          </a:p>
          <a:p>
            <a:pPr marL="285750" indent="-285750">
              <a:buFontTx/>
              <a:buChar char="-"/>
            </a:pPr>
            <a:r>
              <a:rPr lang="en-US" sz="1400" dirty="0" err="1" smtClean="0"/>
              <a:t>U</a:t>
            </a:r>
            <a:r>
              <a:rPr lang="en-US" sz="1400" baseline="-25000" dirty="0" err="1" smtClean="0"/>
              <a:t>max</a:t>
            </a:r>
            <a:r>
              <a:rPr lang="en-US" sz="1400" dirty="0" smtClean="0"/>
              <a:t> = 4,1V</a:t>
            </a:r>
          </a:p>
          <a:p>
            <a:pPr marL="285750" indent="-285750">
              <a:buFontTx/>
              <a:buChar char="-"/>
            </a:pPr>
            <a:r>
              <a:rPr lang="en-US" sz="1400" dirty="0" smtClean="0"/>
              <a:t>I = 5A  → C/8-rate</a:t>
            </a:r>
          </a:p>
          <a:p>
            <a:pPr marL="285750" indent="-285750">
              <a:buFontTx/>
              <a:buChar char="-"/>
            </a:pPr>
            <a:r>
              <a:rPr lang="en-US" sz="1400" dirty="0" err="1" smtClean="0"/>
              <a:t>I</a:t>
            </a:r>
            <a:r>
              <a:rPr lang="en-US" sz="1400" baseline="-25000" dirty="0" err="1" smtClean="0"/>
              <a:t>min</a:t>
            </a:r>
            <a:r>
              <a:rPr lang="en-US" sz="1400" dirty="0" smtClean="0"/>
              <a:t> = 0.5A</a:t>
            </a:r>
          </a:p>
          <a:p>
            <a:pPr marL="285750" indent="-285750">
              <a:buFontTx/>
              <a:buChar char="-"/>
            </a:pPr>
            <a:endParaRPr lang="en-US" sz="1400" dirty="0" smtClean="0"/>
          </a:p>
          <a:p>
            <a:pPr marL="285750" indent="-285750"/>
            <a:r>
              <a:rPr lang="en-US" sz="1400" b="1" dirty="0" smtClean="0"/>
              <a:t>Starting at room temperature</a:t>
            </a:r>
            <a:endParaRPr lang="en-US" sz="1400" b="1" dirty="0"/>
          </a:p>
        </p:txBody>
      </p:sp>
    </p:spTree>
    <p:extLst>
      <p:ext uri="{BB962C8B-B14F-4D97-AF65-F5344CB8AC3E}">
        <p14:creationId xmlns:p14="http://schemas.microsoft.com/office/powerpoint/2010/main" val="4192695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agonal liegende Ecken des Rechtecks abrunden 23"/>
          <p:cNvSpPr/>
          <p:nvPr/>
        </p:nvSpPr>
        <p:spPr>
          <a:xfrm rot="5400000">
            <a:off x="3469377" y="-3101223"/>
            <a:ext cx="765085" cy="7344816"/>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296525" y="359368"/>
            <a:ext cx="2416046" cy="369332"/>
          </a:xfrm>
          <a:prstGeom prst="rect">
            <a:avLst/>
          </a:prstGeom>
          <a:noFill/>
        </p:spPr>
        <p:txBody>
          <a:bodyPr wrap="none" rtlCol="0">
            <a:spAutoFit/>
          </a:bodyPr>
          <a:lstStyle/>
          <a:p>
            <a:r>
              <a:rPr lang="en-US" b="1" smtClean="0">
                <a:solidFill>
                  <a:schemeClr val="accent1"/>
                </a:solidFill>
              </a:rPr>
              <a:t>Heat generation rate</a:t>
            </a:r>
            <a:endParaRPr lang="de-DE" b="1">
              <a:solidFill>
                <a:schemeClr val="accent1"/>
              </a:solidFill>
            </a:endParaRPr>
          </a:p>
        </p:txBody>
      </p:sp>
      <p:sp>
        <p:nvSpPr>
          <p:cNvPr id="25" name="Textfeld 24"/>
          <p:cNvSpPr txBox="1"/>
          <p:nvPr/>
        </p:nvSpPr>
        <p:spPr>
          <a:xfrm>
            <a:off x="116505" y="6482371"/>
            <a:ext cx="8910990" cy="276999"/>
          </a:xfrm>
          <a:prstGeom prst="rect">
            <a:avLst/>
          </a:prstGeom>
          <a:noFill/>
        </p:spPr>
        <p:txBody>
          <a:bodyPr wrap="square" rtlCol="0">
            <a:spAutoFit/>
          </a:bodyPr>
          <a:lstStyle/>
          <a:p>
            <a:pPr algn="ctr"/>
            <a:r>
              <a:rPr lang="de-DE" sz="1200" dirty="0" smtClean="0">
                <a:solidFill>
                  <a:schemeClr val="bg1">
                    <a:lumMod val="50000"/>
                  </a:schemeClr>
                </a:solidFill>
              </a:rPr>
              <a:t>30.10.2013                                                     E2C </a:t>
            </a:r>
            <a:r>
              <a:rPr lang="de-DE" sz="1200" dirty="0">
                <a:solidFill>
                  <a:schemeClr val="bg1">
                    <a:lumMod val="50000"/>
                  </a:schemeClr>
                </a:solidFill>
              </a:rPr>
              <a:t>2013 - 3rd European </a:t>
            </a:r>
            <a:r>
              <a:rPr lang="de-DE" sz="1200" dirty="0" err="1">
                <a:solidFill>
                  <a:schemeClr val="bg1">
                    <a:lumMod val="50000"/>
                  </a:schemeClr>
                </a:solidFill>
              </a:rPr>
              <a:t>Energy</a:t>
            </a:r>
            <a:r>
              <a:rPr lang="de-DE" sz="1200" dirty="0">
                <a:solidFill>
                  <a:schemeClr val="bg1">
                    <a:lumMod val="50000"/>
                  </a:schemeClr>
                </a:solidFill>
              </a:rPr>
              <a:t> </a:t>
            </a:r>
            <a:r>
              <a:rPr lang="de-DE" sz="1200" dirty="0" smtClean="0">
                <a:solidFill>
                  <a:schemeClr val="bg1">
                    <a:lumMod val="50000"/>
                  </a:schemeClr>
                </a:solidFill>
              </a:rPr>
              <a:t>Conference                                                       13</a:t>
            </a:r>
            <a:endParaRPr lang="de-DE" sz="1200" dirty="0">
              <a:solidFill>
                <a:schemeClr val="bg1">
                  <a:lumMod val="50000"/>
                </a:schemeClr>
              </a:solidFill>
            </a:endParaRPr>
          </a:p>
        </p:txBody>
      </p:sp>
      <p:sp>
        <p:nvSpPr>
          <p:cNvPr id="5" name="Textfeld 4"/>
          <p:cNvSpPr txBox="1"/>
          <p:nvPr/>
        </p:nvSpPr>
        <p:spPr>
          <a:xfrm>
            <a:off x="296525" y="3928988"/>
            <a:ext cx="5609228" cy="2308324"/>
          </a:xfrm>
          <a:prstGeom prst="rect">
            <a:avLst/>
          </a:prstGeom>
          <a:noFill/>
        </p:spPr>
        <p:txBody>
          <a:bodyPr wrap="none" rtlCol="0">
            <a:spAutoFit/>
          </a:bodyPr>
          <a:lstStyle/>
          <a:p>
            <a:r>
              <a:rPr lang="en-GB" sz="1600"/>
              <a:t>Sources of heat </a:t>
            </a:r>
            <a:r>
              <a:rPr lang="en-GB" sz="1600" smtClean="0"/>
              <a:t>generation rate:</a:t>
            </a:r>
            <a:endParaRPr lang="en-GB" sz="1600"/>
          </a:p>
          <a:p>
            <a:endParaRPr lang="en-GB" sz="1600"/>
          </a:p>
          <a:p>
            <a:pPr marL="514350" indent="-514350">
              <a:buFont typeface="+mj-lt"/>
              <a:buAutoNum type="arabicPeriod"/>
            </a:pPr>
            <a:r>
              <a:rPr lang="en-GB" sz="1600"/>
              <a:t>The </a:t>
            </a:r>
            <a:r>
              <a:rPr lang="en-GB" sz="1600">
                <a:solidFill>
                  <a:srgbClr val="DCA01E"/>
                </a:solidFill>
              </a:rPr>
              <a:t>“reversible” heat </a:t>
            </a:r>
            <a:r>
              <a:rPr lang="en-GB" sz="1600" smtClean="0"/>
              <a:t>dissipation caused </a:t>
            </a:r>
            <a:endParaRPr lang="en-GB" sz="1600"/>
          </a:p>
          <a:p>
            <a:pPr marL="514350" indent="-514350"/>
            <a:r>
              <a:rPr lang="en-GB" sz="1600"/>
              <a:t>	by the chemical reaction of the cell</a:t>
            </a:r>
          </a:p>
          <a:p>
            <a:pPr marL="514350" indent="-514350">
              <a:buFont typeface="+mj-lt"/>
              <a:buAutoNum type="arabicPeriod" startAt="2"/>
            </a:pPr>
            <a:r>
              <a:rPr lang="en-GB" sz="1600"/>
              <a:t>The </a:t>
            </a:r>
            <a:r>
              <a:rPr lang="en-GB" sz="1600">
                <a:solidFill>
                  <a:srgbClr val="C00000"/>
                </a:solidFill>
              </a:rPr>
              <a:t>“irreversible” heat </a:t>
            </a:r>
            <a:r>
              <a:rPr lang="en-GB" sz="1600"/>
              <a:t>generation </a:t>
            </a:r>
            <a:r>
              <a:rPr lang="en-GB" sz="1600" smtClean="0"/>
              <a:t>caused </a:t>
            </a:r>
          </a:p>
          <a:p>
            <a:r>
              <a:rPr lang="en-GB" sz="1600"/>
              <a:t> </a:t>
            </a:r>
            <a:r>
              <a:rPr lang="en-GB" sz="1600" smtClean="0"/>
              <a:t>        by </a:t>
            </a:r>
            <a:r>
              <a:rPr lang="en-GB" sz="1600" err="1" smtClean="0"/>
              <a:t>ohmic</a:t>
            </a:r>
            <a:r>
              <a:rPr lang="en-GB" sz="1600"/>
              <a:t> </a:t>
            </a:r>
            <a:r>
              <a:rPr lang="en-GB" sz="1600" smtClean="0"/>
              <a:t>resistance </a:t>
            </a:r>
            <a:r>
              <a:rPr lang="en-GB" sz="1600"/>
              <a:t>and polarisation</a:t>
            </a:r>
          </a:p>
          <a:p>
            <a:pPr marL="514350" indent="-514350">
              <a:buFont typeface="+mj-lt"/>
              <a:buAutoNum type="arabicPeriod" startAt="3"/>
            </a:pPr>
            <a:r>
              <a:rPr lang="en-GB" sz="1600"/>
              <a:t>The </a:t>
            </a:r>
            <a:r>
              <a:rPr lang="en-GB" sz="1600">
                <a:solidFill>
                  <a:srgbClr val="0070C0"/>
                </a:solidFill>
              </a:rPr>
              <a:t>heat generation by “side reactions”,</a:t>
            </a:r>
          </a:p>
          <a:p>
            <a:pPr marL="514350" indent="-514350"/>
            <a:r>
              <a:rPr lang="en-GB" sz="1600"/>
              <a:t>	i.e. parasitic/corrosion reactions and “chemical shorts”</a:t>
            </a:r>
          </a:p>
          <a:p>
            <a:endParaRPr lang="de-DE" sz="1600"/>
          </a:p>
        </p:txBody>
      </p:sp>
      <p:cxnSp>
        <p:nvCxnSpPr>
          <p:cNvPr id="13" name="Gerade Verbindung mit Pfeil 12"/>
          <p:cNvCxnSpPr/>
          <p:nvPr/>
        </p:nvCxnSpPr>
        <p:spPr>
          <a:xfrm flipH="1">
            <a:off x="4572898" y="1541502"/>
            <a:ext cx="179122" cy="6436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H="1">
            <a:off x="2350657" y="1541502"/>
            <a:ext cx="1771293" cy="748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5337085" y="1541502"/>
            <a:ext cx="1247341" cy="7597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142844" y="6127126"/>
            <a:ext cx="4185761" cy="230832"/>
          </a:xfrm>
          <a:prstGeom prst="rect">
            <a:avLst/>
          </a:prstGeom>
          <a:noFill/>
        </p:spPr>
        <p:txBody>
          <a:bodyPr wrap="none" rtlCol="0">
            <a:spAutoFit/>
          </a:bodyPr>
          <a:lstStyle/>
          <a:p>
            <a:r>
              <a:rPr lang="de-DE" sz="900" smtClean="0"/>
              <a:t>S. </a:t>
            </a:r>
            <a:r>
              <a:rPr lang="de-DE" sz="900" err="1" smtClean="0"/>
              <a:t>Hallaj</a:t>
            </a:r>
            <a:r>
              <a:rPr lang="de-DE" sz="900" smtClean="0"/>
              <a:t>, H. </a:t>
            </a:r>
            <a:r>
              <a:rPr lang="de-DE" sz="900" err="1" smtClean="0"/>
              <a:t>Maleki</a:t>
            </a:r>
            <a:r>
              <a:rPr lang="de-DE" sz="900" smtClean="0"/>
              <a:t>, J.S. Hong, J.R. Selman, J. Power Source 83, p.1-8 (1999)</a:t>
            </a:r>
            <a:endParaRPr lang="de-DE" sz="900"/>
          </a:p>
        </p:txBody>
      </p:sp>
      <mc:AlternateContent xmlns:mc="http://schemas.openxmlformats.org/markup-compatibility/2006" xmlns:a14="http://schemas.microsoft.com/office/drawing/2010/main">
        <mc:Choice Requires="a14">
          <p:sp>
            <p:nvSpPr>
              <p:cNvPr id="17" name="Rechteck 16"/>
              <p:cNvSpPr/>
              <p:nvPr/>
            </p:nvSpPr>
            <p:spPr>
              <a:xfrm>
                <a:off x="6089257" y="2384593"/>
                <a:ext cx="13325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a:rPr>
                          </m:ctrlPr>
                        </m:sSubPr>
                        <m:e>
                          <m:r>
                            <a:rPr lang="de-DE" i="1">
                              <a:latin typeface="Cambria Math"/>
                            </a:rPr>
                            <m:t>𝑊</m:t>
                          </m:r>
                        </m:e>
                        <m:sub>
                          <m:r>
                            <a:rPr lang="de-DE" i="1">
                              <a:latin typeface="Cambria Math"/>
                            </a:rPr>
                            <m:t>𝑒𝑙</m:t>
                          </m:r>
                        </m:sub>
                      </m:sSub>
                      <m:r>
                        <a:rPr lang="de-DE" i="1">
                          <a:latin typeface="Cambria Math"/>
                        </a:rPr>
                        <m:t>=</m:t>
                      </m:r>
                      <m:r>
                        <a:rPr lang="de-DE" i="1">
                          <a:latin typeface="Cambria Math"/>
                        </a:rPr>
                        <m:t>𝑛𝐹𝐸</m:t>
                      </m:r>
                    </m:oMath>
                  </m:oMathPara>
                </a14:m>
                <a:endParaRPr lang="de-DE"/>
              </a:p>
            </p:txBody>
          </p:sp>
        </mc:Choice>
        <mc:Fallback xmlns="">
          <p:sp>
            <p:nvSpPr>
              <p:cNvPr id="17" name="Rechteck 16"/>
              <p:cNvSpPr>
                <a:spLocks noRot="1" noChangeAspect="1" noMove="1" noResize="1" noEditPoints="1" noAdjustHandles="1" noChangeArrowheads="1" noChangeShapeType="1" noTextEdit="1"/>
              </p:cNvSpPr>
              <p:nvPr/>
            </p:nvSpPr>
            <p:spPr>
              <a:xfrm>
                <a:off x="6089257" y="2384593"/>
                <a:ext cx="1332544" cy="369332"/>
              </a:xfrm>
              <a:prstGeom prst="rect">
                <a:avLst/>
              </a:prstGeom>
              <a:blipFill rotWithShape="1">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Textfeld 1"/>
              <p:cNvSpPr txBox="1"/>
              <p:nvPr/>
            </p:nvSpPr>
            <p:spPr>
              <a:xfrm>
                <a:off x="3446301" y="1088740"/>
                <a:ext cx="23710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ea typeface="Cambria Math"/>
                        </a:rPr>
                        <m:t>𝑄</m:t>
                      </m:r>
                      <m:r>
                        <a:rPr lang="de-DE" b="0" i="1" smtClean="0">
                          <a:latin typeface="Cambria Math"/>
                          <a:ea typeface="Cambria Math"/>
                        </a:rPr>
                        <m:t>=∆</m:t>
                      </m:r>
                      <m:r>
                        <a:rPr lang="de-DE" b="0" i="1" smtClean="0">
                          <a:latin typeface="Cambria Math"/>
                          <a:ea typeface="Cambria Math"/>
                        </a:rPr>
                        <m:t>𝐺</m:t>
                      </m:r>
                      <m:r>
                        <a:rPr lang="de-DE" b="0" i="1" smtClean="0">
                          <a:latin typeface="Cambria Math"/>
                          <a:ea typeface="Cambria Math"/>
                        </a:rPr>
                        <m:t>+</m:t>
                      </m:r>
                      <m:r>
                        <a:rPr lang="de-DE" b="0" i="1" smtClean="0">
                          <a:latin typeface="Cambria Math"/>
                          <a:ea typeface="Cambria Math"/>
                        </a:rPr>
                        <m:t>𝑇</m:t>
                      </m:r>
                      <m:r>
                        <a:rPr lang="de-DE" b="0" i="1" smtClean="0">
                          <a:latin typeface="Cambria Math"/>
                          <a:ea typeface="Cambria Math"/>
                        </a:rPr>
                        <m:t>∆</m:t>
                      </m:r>
                      <m:r>
                        <a:rPr lang="de-DE" b="0" i="1" smtClean="0">
                          <a:latin typeface="Cambria Math"/>
                          <a:ea typeface="Cambria Math"/>
                        </a:rPr>
                        <m:t>𝑆</m:t>
                      </m:r>
                      <m:r>
                        <a:rPr lang="de-DE" b="0" i="1" smtClean="0">
                          <a:latin typeface="Cambria Math"/>
                          <a:ea typeface="Cambria Math"/>
                        </a:rPr>
                        <m:t>+ </m:t>
                      </m:r>
                      <m:sSub>
                        <m:sSubPr>
                          <m:ctrlPr>
                            <a:rPr lang="de-DE" b="0" i="1" smtClean="0">
                              <a:latin typeface="Cambria Math"/>
                              <a:ea typeface="Cambria Math"/>
                            </a:rPr>
                          </m:ctrlPr>
                        </m:sSubPr>
                        <m:e>
                          <m:r>
                            <a:rPr lang="de-DE" b="0" i="1" smtClean="0">
                              <a:latin typeface="Cambria Math"/>
                              <a:ea typeface="Cambria Math"/>
                            </a:rPr>
                            <m:t>𝑊</m:t>
                          </m:r>
                        </m:e>
                        <m:sub>
                          <m:r>
                            <a:rPr lang="de-DE" b="0" i="1" smtClean="0">
                              <a:latin typeface="Cambria Math"/>
                              <a:ea typeface="Cambria Math"/>
                            </a:rPr>
                            <m:t>𝑒𝑙</m:t>
                          </m:r>
                        </m:sub>
                      </m:sSub>
                    </m:oMath>
                  </m:oMathPara>
                </a14:m>
                <a:endParaRPr lang="de-DE"/>
              </a:p>
            </p:txBody>
          </p:sp>
        </mc:Choice>
        <mc:Fallback xmlns="">
          <p:sp>
            <p:nvSpPr>
              <p:cNvPr id="2" name="Textfeld 1"/>
              <p:cNvSpPr txBox="1">
                <a:spLocks noRot="1" noChangeAspect="1" noMove="1" noResize="1" noEditPoints="1" noAdjustHandles="1" noChangeArrowheads="1" noChangeShapeType="1" noTextEdit="1"/>
              </p:cNvSpPr>
              <p:nvPr/>
            </p:nvSpPr>
            <p:spPr>
              <a:xfrm>
                <a:off x="3446301" y="1088740"/>
                <a:ext cx="2371034" cy="369332"/>
              </a:xfrm>
              <a:prstGeom prst="rect">
                <a:avLst/>
              </a:prstGeom>
              <a:blipFill rotWithShape="1">
                <a:blip r:embed="rId4"/>
                <a:stretch>
                  <a:fillRect b="-11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Textfeld 2"/>
              <p:cNvSpPr txBox="1"/>
              <p:nvPr/>
            </p:nvSpPr>
            <p:spPr>
              <a:xfrm>
                <a:off x="1420661" y="2383250"/>
                <a:ext cx="1630126"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a:ea typeface="Cambria Math"/>
                            </a:rPr>
                          </m:ctrlPr>
                        </m:sSubPr>
                        <m:e>
                          <m:r>
                            <a:rPr lang="de-DE" i="1" smtClean="0">
                              <a:latin typeface="Cambria Math"/>
                              <a:ea typeface="Cambria Math"/>
                            </a:rPr>
                            <m:t>∆</m:t>
                          </m:r>
                          <m:r>
                            <a:rPr lang="de-DE" b="0" i="1" smtClean="0">
                              <a:latin typeface="Cambria Math"/>
                              <a:ea typeface="Cambria Math"/>
                            </a:rPr>
                            <m:t>𝐺</m:t>
                          </m:r>
                          <m:r>
                            <a:rPr lang="de-DE" b="0" i="1" smtClean="0">
                              <a:latin typeface="Cambria Math"/>
                              <a:ea typeface="Cambria Math"/>
                            </a:rPr>
                            <m:t>=−</m:t>
                          </m:r>
                          <m:r>
                            <a:rPr lang="de-DE" b="0" i="1" smtClean="0">
                              <a:latin typeface="Cambria Math"/>
                              <a:ea typeface="Cambria Math"/>
                            </a:rPr>
                            <m:t>𝑛𝐹𝐸</m:t>
                          </m:r>
                        </m:e>
                        <m:sub>
                          <m:r>
                            <a:rPr lang="de-DE" b="0" i="1" smtClean="0">
                              <a:latin typeface="Cambria Math"/>
                              <a:ea typeface="Cambria Math"/>
                            </a:rPr>
                            <m:t>𝑒𝑞</m:t>
                          </m:r>
                        </m:sub>
                      </m:sSub>
                    </m:oMath>
                  </m:oMathPara>
                </a14:m>
                <a:endParaRPr lang="de-DE"/>
              </a:p>
            </p:txBody>
          </p:sp>
        </mc:Choice>
        <mc:Fallback xmlns="">
          <p:sp>
            <p:nvSpPr>
              <p:cNvPr id="3" name="Textfeld 2"/>
              <p:cNvSpPr txBox="1">
                <a:spLocks noRot="1" noChangeAspect="1" noMove="1" noResize="1" noEditPoints="1" noAdjustHandles="1" noChangeArrowheads="1" noChangeShapeType="1" noTextEdit="1"/>
              </p:cNvSpPr>
              <p:nvPr/>
            </p:nvSpPr>
            <p:spPr>
              <a:xfrm>
                <a:off x="1420661" y="2383250"/>
                <a:ext cx="1630126" cy="390748"/>
              </a:xfrm>
              <a:prstGeom prst="rect">
                <a:avLst/>
              </a:prstGeom>
              <a:blipFill rotWithShape="1">
                <a:blip r:embed="rId5"/>
                <a:stretch>
                  <a:fillRect b="-312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3766904" y="2258870"/>
                <a:ext cx="1615186" cy="6235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a:ea typeface="Cambria Math"/>
                        </a:rPr>
                        <m:t>∆</m:t>
                      </m:r>
                      <m:r>
                        <a:rPr lang="de-DE" b="0" i="1" smtClean="0">
                          <a:latin typeface="Cambria Math"/>
                          <a:ea typeface="Cambria Math"/>
                        </a:rPr>
                        <m:t>𝑆</m:t>
                      </m:r>
                      <m:r>
                        <a:rPr lang="de-DE" b="0" i="1" smtClean="0">
                          <a:latin typeface="Cambria Math"/>
                          <a:ea typeface="Cambria Math"/>
                        </a:rPr>
                        <m:t>=</m:t>
                      </m:r>
                      <m:r>
                        <a:rPr lang="de-DE" b="0" i="1" smtClean="0">
                          <a:latin typeface="Cambria Math"/>
                          <a:ea typeface="Cambria Math"/>
                        </a:rPr>
                        <m:t>𝑛𝐹</m:t>
                      </m:r>
                      <m:f>
                        <m:fPr>
                          <m:ctrlPr>
                            <a:rPr lang="de-DE" b="0" i="1" smtClean="0">
                              <a:latin typeface="Cambria Math"/>
                              <a:ea typeface="Cambria Math"/>
                            </a:rPr>
                          </m:ctrlPr>
                        </m:fPr>
                        <m:num>
                          <m:r>
                            <a:rPr lang="de-DE" b="0" i="1" smtClean="0">
                              <a:latin typeface="Cambria Math"/>
                              <a:ea typeface="Cambria Math"/>
                            </a:rPr>
                            <m:t>𝑑</m:t>
                          </m:r>
                          <m:sSub>
                            <m:sSubPr>
                              <m:ctrlPr>
                                <a:rPr lang="de-DE" b="0" i="1" smtClean="0">
                                  <a:latin typeface="Cambria Math"/>
                                  <a:ea typeface="Cambria Math"/>
                                </a:rPr>
                              </m:ctrlPr>
                            </m:sSubPr>
                            <m:e>
                              <m:r>
                                <a:rPr lang="de-DE" b="0" i="1" smtClean="0">
                                  <a:latin typeface="Cambria Math"/>
                                  <a:ea typeface="Cambria Math"/>
                                </a:rPr>
                                <m:t>𝐸</m:t>
                              </m:r>
                            </m:e>
                            <m:sub>
                              <m:r>
                                <a:rPr lang="de-DE" b="0" i="1" smtClean="0">
                                  <a:latin typeface="Cambria Math"/>
                                  <a:ea typeface="Cambria Math"/>
                                </a:rPr>
                                <m:t>𝑒𝑞</m:t>
                              </m:r>
                            </m:sub>
                          </m:sSub>
                        </m:num>
                        <m:den>
                          <m:r>
                            <a:rPr lang="de-DE" b="0" i="1" smtClean="0">
                              <a:latin typeface="Cambria Math"/>
                              <a:ea typeface="Cambria Math"/>
                            </a:rPr>
                            <m:t>𝑑𝑇</m:t>
                          </m:r>
                        </m:den>
                      </m:f>
                    </m:oMath>
                  </m:oMathPara>
                </a14:m>
                <a:endParaRPr lang="de-DE"/>
              </a:p>
            </p:txBody>
          </p:sp>
        </mc:Choice>
        <mc:Fallback xmlns="">
          <p:sp>
            <p:nvSpPr>
              <p:cNvPr id="4" name="Textfeld 3"/>
              <p:cNvSpPr txBox="1">
                <a:spLocks noRot="1" noChangeAspect="1" noMove="1" noResize="1" noEditPoints="1" noAdjustHandles="1" noChangeArrowheads="1" noChangeShapeType="1" noTextEdit="1"/>
              </p:cNvSpPr>
              <p:nvPr/>
            </p:nvSpPr>
            <p:spPr>
              <a:xfrm>
                <a:off x="3766904" y="2258870"/>
                <a:ext cx="1615186" cy="623504"/>
              </a:xfrm>
              <a:prstGeom prst="rect">
                <a:avLst/>
              </a:prstGeom>
              <a:blipFill rotWithShape="1">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2814616" y="3068960"/>
                <a:ext cx="3616759" cy="6290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a:rPr>
                          </m:ctrlPr>
                        </m:sSubPr>
                        <m:e>
                          <m:acc>
                            <m:accPr>
                              <m:chr m:val="̇"/>
                              <m:ctrlPr>
                                <a:rPr lang="de-DE" i="1" smtClean="0">
                                  <a:latin typeface="Cambria Math"/>
                                </a:rPr>
                              </m:ctrlPr>
                            </m:accPr>
                            <m:e>
                              <m:r>
                                <a:rPr lang="de-DE" b="0" i="1" smtClean="0">
                                  <a:latin typeface="Cambria Math"/>
                                </a:rPr>
                                <m:t>𝑞</m:t>
                              </m:r>
                            </m:e>
                          </m:acc>
                        </m:e>
                        <m:sub>
                          <m:r>
                            <a:rPr lang="de-DE" b="0" i="1" smtClean="0">
                              <a:latin typeface="Cambria Math"/>
                            </a:rPr>
                            <m:t>𝑇</m:t>
                          </m:r>
                        </m:sub>
                      </m:sSub>
                      <m:r>
                        <a:rPr lang="de-DE" b="0" i="1" smtClean="0">
                          <a:latin typeface="Cambria Math"/>
                        </a:rPr>
                        <m:t>=</m:t>
                      </m:r>
                      <m:r>
                        <a:rPr lang="de-DE" b="0" i="1" smtClean="0">
                          <a:solidFill>
                            <a:schemeClr val="tx1"/>
                          </a:solidFill>
                          <a:latin typeface="Cambria Math"/>
                        </a:rPr>
                        <m:t>−</m:t>
                      </m:r>
                      <m:r>
                        <a:rPr lang="de-DE" b="1" i="1" smtClean="0">
                          <a:solidFill>
                            <a:srgbClr val="C00000"/>
                          </a:solidFill>
                          <a:latin typeface="Cambria Math"/>
                        </a:rPr>
                        <m:t>𝑰</m:t>
                      </m:r>
                      <m:d>
                        <m:dPr>
                          <m:ctrlPr>
                            <a:rPr lang="de-DE" b="1" i="1">
                              <a:solidFill>
                                <a:srgbClr val="C00000"/>
                              </a:solidFill>
                              <a:latin typeface="Cambria Math"/>
                            </a:rPr>
                          </m:ctrlPr>
                        </m:dPr>
                        <m:e>
                          <m:sSub>
                            <m:sSubPr>
                              <m:ctrlPr>
                                <a:rPr lang="de-DE" b="1" i="1">
                                  <a:solidFill>
                                    <a:srgbClr val="C00000"/>
                                  </a:solidFill>
                                  <a:latin typeface="Cambria Math"/>
                                </a:rPr>
                              </m:ctrlPr>
                            </m:sSubPr>
                            <m:e>
                              <m:r>
                                <a:rPr lang="de-DE" b="1" i="1">
                                  <a:solidFill>
                                    <a:srgbClr val="C00000"/>
                                  </a:solidFill>
                                  <a:latin typeface="Cambria Math"/>
                                </a:rPr>
                                <m:t>𝑬</m:t>
                              </m:r>
                            </m:e>
                            <m:sub>
                              <m:r>
                                <a:rPr lang="de-DE" b="1" i="1">
                                  <a:solidFill>
                                    <a:srgbClr val="C00000"/>
                                  </a:solidFill>
                                  <a:latin typeface="Cambria Math"/>
                                </a:rPr>
                                <m:t>𝒆𝒒</m:t>
                              </m:r>
                            </m:sub>
                          </m:sSub>
                          <m:r>
                            <a:rPr lang="de-DE" b="1" i="1">
                              <a:solidFill>
                                <a:srgbClr val="C00000"/>
                              </a:solidFill>
                              <a:latin typeface="Cambria Math"/>
                            </a:rPr>
                            <m:t>−</m:t>
                          </m:r>
                          <m:r>
                            <a:rPr lang="de-DE" b="1" i="1">
                              <a:solidFill>
                                <a:srgbClr val="C00000"/>
                              </a:solidFill>
                              <a:latin typeface="Cambria Math"/>
                            </a:rPr>
                            <m:t>𝑬</m:t>
                          </m:r>
                        </m:e>
                      </m:d>
                      <m:r>
                        <a:rPr lang="de-DE" i="1">
                          <a:latin typeface="Cambria Math"/>
                        </a:rPr>
                        <m:t>−</m:t>
                      </m:r>
                      <m:r>
                        <a:rPr lang="de-DE" b="1" i="1" smtClean="0">
                          <a:solidFill>
                            <a:srgbClr val="DCA01E"/>
                          </a:solidFill>
                          <a:latin typeface="Cambria Math"/>
                        </a:rPr>
                        <m:t>𝑰</m:t>
                      </m:r>
                      <m:r>
                        <a:rPr lang="de-DE" b="1" i="1">
                          <a:solidFill>
                            <a:srgbClr val="DCA01E"/>
                          </a:solidFill>
                          <a:latin typeface="Cambria Math"/>
                        </a:rPr>
                        <m:t>𝑻</m:t>
                      </m:r>
                      <m:f>
                        <m:fPr>
                          <m:ctrlPr>
                            <a:rPr lang="de-DE" b="1" i="1">
                              <a:solidFill>
                                <a:srgbClr val="DCA01E"/>
                              </a:solidFill>
                              <a:latin typeface="Cambria Math"/>
                              <a:ea typeface="Cambria Math"/>
                            </a:rPr>
                          </m:ctrlPr>
                        </m:fPr>
                        <m:num>
                          <m:r>
                            <a:rPr lang="de-DE" b="1" i="1">
                              <a:solidFill>
                                <a:srgbClr val="DCA01E"/>
                              </a:solidFill>
                              <a:latin typeface="Cambria Math"/>
                              <a:ea typeface="Cambria Math"/>
                            </a:rPr>
                            <m:t>𝒅</m:t>
                          </m:r>
                          <m:sSub>
                            <m:sSubPr>
                              <m:ctrlPr>
                                <a:rPr lang="de-DE" b="1" i="1">
                                  <a:solidFill>
                                    <a:srgbClr val="DCA01E"/>
                                  </a:solidFill>
                                  <a:latin typeface="Cambria Math"/>
                                  <a:ea typeface="Cambria Math"/>
                                </a:rPr>
                              </m:ctrlPr>
                            </m:sSubPr>
                            <m:e>
                              <m:r>
                                <a:rPr lang="de-DE" b="1" i="1">
                                  <a:solidFill>
                                    <a:srgbClr val="DCA01E"/>
                                  </a:solidFill>
                                  <a:latin typeface="Cambria Math"/>
                                  <a:ea typeface="Cambria Math"/>
                                </a:rPr>
                                <m:t>𝑬</m:t>
                              </m:r>
                            </m:e>
                            <m:sub>
                              <m:r>
                                <a:rPr lang="de-DE" b="1" i="1">
                                  <a:solidFill>
                                    <a:srgbClr val="DCA01E"/>
                                  </a:solidFill>
                                  <a:latin typeface="Cambria Math"/>
                                  <a:ea typeface="Cambria Math"/>
                                </a:rPr>
                                <m:t>𝒆𝒒</m:t>
                              </m:r>
                            </m:sub>
                          </m:sSub>
                        </m:num>
                        <m:den>
                          <m:r>
                            <a:rPr lang="de-DE" b="1" i="1">
                              <a:solidFill>
                                <a:srgbClr val="DCA01E"/>
                              </a:solidFill>
                              <a:latin typeface="Cambria Math"/>
                              <a:ea typeface="Cambria Math"/>
                            </a:rPr>
                            <m:t>𝒅𝑻</m:t>
                          </m:r>
                        </m:den>
                      </m:f>
                      <m:r>
                        <a:rPr lang="de-DE" b="0" i="1" smtClean="0">
                          <a:latin typeface="Cambria Math"/>
                        </a:rPr>
                        <m:t>+</m:t>
                      </m:r>
                      <m:sSub>
                        <m:sSubPr>
                          <m:ctrlPr>
                            <a:rPr lang="de-DE" b="1" i="1" smtClean="0">
                              <a:solidFill>
                                <a:srgbClr val="0070C0"/>
                              </a:solidFill>
                              <a:latin typeface="Cambria Math"/>
                            </a:rPr>
                          </m:ctrlPr>
                        </m:sSubPr>
                        <m:e>
                          <m:acc>
                            <m:accPr>
                              <m:chr m:val="̇"/>
                              <m:ctrlPr>
                                <a:rPr lang="de-DE" b="1" i="1" smtClean="0">
                                  <a:solidFill>
                                    <a:srgbClr val="0070C0"/>
                                  </a:solidFill>
                                  <a:latin typeface="Cambria Math"/>
                                </a:rPr>
                              </m:ctrlPr>
                            </m:accPr>
                            <m:e>
                              <m:r>
                                <a:rPr lang="de-DE" b="1" i="1" smtClean="0">
                                  <a:solidFill>
                                    <a:srgbClr val="0070C0"/>
                                  </a:solidFill>
                                  <a:latin typeface="Cambria Math"/>
                                </a:rPr>
                                <m:t>𝒒</m:t>
                              </m:r>
                            </m:e>
                          </m:acc>
                        </m:e>
                        <m:sub>
                          <m:r>
                            <a:rPr lang="de-DE" b="1" i="1" smtClean="0">
                              <a:solidFill>
                                <a:srgbClr val="0070C0"/>
                              </a:solidFill>
                              <a:latin typeface="Cambria Math"/>
                            </a:rPr>
                            <m:t>𝒔</m:t>
                          </m:r>
                        </m:sub>
                      </m:sSub>
                    </m:oMath>
                  </m:oMathPara>
                </a14:m>
                <a:endParaRPr lang="de-DE" b="1"/>
              </a:p>
            </p:txBody>
          </p:sp>
        </mc:Choice>
        <mc:Fallback xmlns="">
          <p:sp>
            <p:nvSpPr>
              <p:cNvPr id="18" name="Textfeld 17"/>
              <p:cNvSpPr txBox="1">
                <a:spLocks noRot="1" noChangeAspect="1" noMove="1" noResize="1" noEditPoints="1" noAdjustHandles="1" noChangeArrowheads="1" noChangeShapeType="1" noTextEdit="1"/>
              </p:cNvSpPr>
              <p:nvPr/>
            </p:nvSpPr>
            <p:spPr>
              <a:xfrm>
                <a:off x="2814616" y="3068960"/>
                <a:ext cx="3616759" cy="629083"/>
              </a:xfrm>
              <a:prstGeom prst="rect">
                <a:avLst/>
              </a:prstGeom>
              <a:blipFill rotWithShape="1">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5716696" y="4253739"/>
                <a:ext cx="1771511" cy="6290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1" i="1" smtClean="0">
                              <a:solidFill>
                                <a:srgbClr val="DCA01E"/>
                              </a:solidFill>
                              <a:latin typeface="Cambria Math"/>
                            </a:rPr>
                          </m:ctrlPr>
                        </m:sSubPr>
                        <m:e>
                          <m:acc>
                            <m:accPr>
                              <m:chr m:val="̇"/>
                              <m:ctrlPr>
                                <a:rPr lang="de-DE" b="1" i="1" smtClean="0">
                                  <a:solidFill>
                                    <a:srgbClr val="DCA01E"/>
                                  </a:solidFill>
                                  <a:latin typeface="Cambria Math"/>
                                </a:rPr>
                              </m:ctrlPr>
                            </m:accPr>
                            <m:e>
                              <m:r>
                                <a:rPr lang="de-DE" b="1" i="1" smtClean="0">
                                  <a:solidFill>
                                    <a:srgbClr val="DCA01E"/>
                                  </a:solidFill>
                                  <a:latin typeface="Cambria Math"/>
                                </a:rPr>
                                <m:t>𝒒</m:t>
                              </m:r>
                            </m:e>
                          </m:acc>
                        </m:e>
                        <m:sub>
                          <m:r>
                            <a:rPr lang="de-DE" b="1" i="1" smtClean="0">
                              <a:solidFill>
                                <a:srgbClr val="DCA01E"/>
                              </a:solidFill>
                              <a:latin typeface="Cambria Math"/>
                            </a:rPr>
                            <m:t>𝒓𝒆𝒗</m:t>
                          </m:r>
                        </m:sub>
                      </m:sSub>
                      <m:r>
                        <a:rPr lang="de-DE" b="1" i="1" smtClean="0">
                          <a:solidFill>
                            <a:srgbClr val="DCA01E"/>
                          </a:solidFill>
                          <a:latin typeface="Cambria Math"/>
                        </a:rPr>
                        <m:t>=</m:t>
                      </m:r>
                      <m:r>
                        <a:rPr lang="de-DE" b="1" i="1" smtClean="0">
                          <a:solidFill>
                            <a:srgbClr val="DCA01E"/>
                          </a:solidFill>
                          <a:latin typeface="Cambria Math"/>
                        </a:rPr>
                        <m:t>𝑰𝑻</m:t>
                      </m:r>
                      <m:f>
                        <m:fPr>
                          <m:ctrlPr>
                            <a:rPr lang="de-DE" b="1" i="1">
                              <a:solidFill>
                                <a:srgbClr val="DCA01E"/>
                              </a:solidFill>
                              <a:latin typeface="Cambria Math"/>
                              <a:ea typeface="Cambria Math"/>
                            </a:rPr>
                          </m:ctrlPr>
                        </m:fPr>
                        <m:num>
                          <m:r>
                            <a:rPr lang="de-DE" b="1" i="1">
                              <a:solidFill>
                                <a:srgbClr val="DCA01E"/>
                              </a:solidFill>
                              <a:latin typeface="Cambria Math"/>
                              <a:ea typeface="Cambria Math"/>
                            </a:rPr>
                            <m:t>𝒅</m:t>
                          </m:r>
                          <m:sSub>
                            <m:sSubPr>
                              <m:ctrlPr>
                                <a:rPr lang="de-DE" b="1" i="1">
                                  <a:solidFill>
                                    <a:srgbClr val="DCA01E"/>
                                  </a:solidFill>
                                  <a:latin typeface="Cambria Math"/>
                                  <a:ea typeface="Cambria Math"/>
                                </a:rPr>
                              </m:ctrlPr>
                            </m:sSubPr>
                            <m:e>
                              <m:r>
                                <a:rPr lang="de-DE" b="1" i="1">
                                  <a:solidFill>
                                    <a:srgbClr val="DCA01E"/>
                                  </a:solidFill>
                                  <a:latin typeface="Cambria Math"/>
                                  <a:ea typeface="Cambria Math"/>
                                </a:rPr>
                                <m:t>𝑬</m:t>
                              </m:r>
                            </m:e>
                            <m:sub>
                              <m:r>
                                <a:rPr lang="de-DE" b="1" i="1">
                                  <a:solidFill>
                                    <a:srgbClr val="DCA01E"/>
                                  </a:solidFill>
                                  <a:latin typeface="Cambria Math"/>
                                  <a:ea typeface="Cambria Math"/>
                                </a:rPr>
                                <m:t>𝒆𝒒</m:t>
                              </m:r>
                            </m:sub>
                          </m:sSub>
                        </m:num>
                        <m:den>
                          <m:r>
                            <a:rPr lang="de-DE" b="1" i="1">
                              <a:solidFill>
                                <a:srgbClr val="DCA01E"/>
                              </a:solidFill>
                              <a:latin typeface="Cambria Math"/>
                              <a:ea typeface="Cambria Math"/>
                            </a:rPr>
                            <m:t>𝒅𝑻</m:t>
                          </m:r>
                        </m:den>
                      </m:f>
                    </m:oMath>
                  </m:oMathPara>
                </a14:m>
                <a:endParaRPr lang="de-DE" b="1">
                  <a:solidFill>
                    <a:srgbClr val="DCA01E"/>
                  </a:solidFill>
                </a:endParaRPr>
              </a:p>
            </p:txBody>
          </p:sp>
        </mc:Choice>
        <mc:Fallback xmlns="">
          <p:sp>
            <p:nvSpPr>
              <p:cNvPr id="19" name="Textfeld 18"/>
              <p:cNvSpPr txBox="1">
                <a:spLocks noRot="1" noChangeAspect="1" noMove="1" noResize="1" noEditPoints="1" noAdjustHandles="1" noChangeArrowheads="1" noChangeShapeType="1" noTextEdit="1"/>
              </p:cNvSpPr>
              <p:nvPr/>
            </p:nvSpPr>
            <p:spPr>
              <a:xfrm>
                <a:off x="5716696" y="4253739"/>
                <a:ext cx="1771511" cy="629083"/>
              </a:xfrm>
              <a:prstGeom prst="rect">
                <a:avLst/>
              </a:prstGeom>
              <a:blipFill rotWithShape="1">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Textfeld 19"/>
              <p:cNvSpPr txBox="1"/>
              <p:nvPr/>
            </p:nvSpPr>
            <p:spPr>
              <a:xfrm>
                <a:off x="5602275" y="4887776"/>
                <a:ext cx="2210733" cy="3943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1" i="1" smtClean="0">
                              <a:solidFill>
                                <a:srgbClr val="C00000"/>
                              </a:solidFill>
                              <a:latin typeface="Cambria Math"/>
                            </a:rPr>
                          </m:ctrlPr>
                        </m:sSubPr>
                        <m:e>
                          <m:acc>
                            <m:accPr>
                              <m:chr m:val="̇"/>
                              <m:ctrlPr>
                                <a:rPr lang="de-DE" b="1" i="1" smtClean="0">
                                  <a:solidFill>
                                    <a:srgbClr val="C00000"/>
                                  </a:solidFill>
                                  <a:latin typeface="Cambria Math"/>
                                </a:rPr>
                              </m:ctrlPr>
                            </m:accPr>
                            <m:e>
                              <m:r>
                                <a:rPr lang="de-DE" b="1" i="1" smtClean="0">
                                  <a:solidFill>
                                    <a:srgbClr val="C00000"/>
                                  </a:solidFill>
                                  <a:latin typeface="Cambria Math"/>
                                </a:rPr>
                                <m:t>𝒒</m:t>
                              </m:r>
                            </m:e>
                          </m:acc>
                        </m:e>
                        <m:sub>
                          <m:r>
                            <a:rPr lang="de-DE" b="1" i="1" smtClean="0">
                              <a:solidFill>
                                <a:srgbClr val="C00000"/>
                              </a:solidFill>
                              <a:latin typeface="Cambria Math"/>
                            </a:rPr>
                            <m:t>𝒊𝒓𝒓𝒆𝒗</m:t>
                          </m:r>
                        </m:sub>
                      </m:sSub>
                      <m:r>
                        <a:rPr lang="de-DE" b="1" i="1" smtClean="0">
                          <a:solidFill>
                            <a:srgbClr val="C00000"/>
                          </a:solidFill>
                          <a:latin typeface="Cambria Math"/>
                        </a:rPr>
                        <m:t>=</m:t>
                      </m:r>
                      <m:r>
                        <a:rPr lang="de-DE" b="1" i="1" smtClean="0">
                          <a:solidFill>
                            <a:srgbClr val="C00000"/>
                          </a:solidFill>
                          <a:latin typeface="Cambria Math"/>
                        </a:rPr>
                        <m:t>𝑰</m:t>
                      </m:r>
                      <m:r>
                        <a:rPr lang="de-DE" b="1" i="1" smtClean="0">
                          <a:solidFill>
                            <a:srgbClr val="C00000"/>
                          </a:solidFill>
                          <a:latin typeface="Cambria Math"/>
                        </a:rPr>
                        <m:t>(</m:t>
                      </m:r>
                      <m:sSub>
                        <m:sSubPr>
                          <m:ctrlPr>
                            <a:rPr lang="de-DE" b="1" i="1" smtClean="0">
                              <a:solidFill>
                                <a:srgbClr val="C00000"/>
                              </a:solidFill>
                              <a:latin typeface="Cambria Math"/>
                            </a:rPr>
                          </m:ctrlPr>
                        </m:sSubPr>
                        <m:e>
                          <m:r>
                            <a:rPr lang="de-DE" b="1" i="1" smtClean="0">
                              <a:solidFill>
                                <a:srgbClr val="C00000"/>
                              </a:solidFill>
                              <a:latin typeface="Cambria Math"/>
                            </a:rPr>
                            <m:t>𝑬</m:t>
                          </m:r>
                        </m:e>
                        <m:sub>
                          <m:r>
                            <a:rPr lang="de-DE" b="1" i="1" smtClean="0">
                              <a:solidFill>
                                <a:srgbClr val="C00000"/>
                              </a:solidFill>
                              <a:latin typeface="Cambria Math"/>
                            </a:rPr>
                            <m:t>𝒆𝒒</m:t>
                          </m:r>
                        </m:sub>
                      </m:sSub>
                      <m:r>
                        <a:rPr lang="de-DE" b="1" i="1" smtClean="0">
                          <a:solidFill>
                            <a:srgbClr val="C00000"/>
                          </a:solidFill>
                          <a:latin typeface="Cambria Math"/>
                        </a:rPr>
                        <m:t>−</m:t>
                      </m:r>
                      <m:r>
                        <a:rPr lang="de-DE" b="1" i="1" smtClean="0">
                          <a:solidFill>
                            <a:srgbClr val="C00000"/>
                          </a:solidFill>
                          <a:latin typeface="Cambria Math"/>
                        </a:rPr>
                        <m:t>𝑬</m:t>
                      </m:r>
                      <m:r>
                        <a:rPr lang="de-DE" b="1" i="1" smtClean="0">
                          <a:solidFill>
                            <a:srgbClr val="C00000"/>
                          </a:solidFill>
                          <a:latin typeface="Cambria Math"/>
                        </a:rPr>
                        <m:t>)</m:t>
                      </m:r>
                    </m:oMath>
                  </m:oMathPara>
                </a14:m>
                <a:endParaRPr lang="de-DE" b="1">
                  <a:solidFill>
                    <a:srgbClr val="C00000"/>
                  </a:solidFill>
                </a:endParaRPr>
              </a:p>
            </p:txBody>
          </p:sp>
        </mc:Choice>
        <mc:Fallback xmlns="">
          <p:sp>
            <p:nvSpPr>
              <p:cNvPr id="20" name="Textfeld 19"/>
              <p:cNvSpPr txBox="1">
                <a:spLocks noRot="1" noChangeAspect="1" noMove="1" noResize="1" noEditPoints="1" noAdjustHandles="1" noChangeArrowheads="1" noChangeShapeType="1" noTextEdit="1"/>
              </p:cNvSpPr>
              <p:nvPr/>
            </p:nvSpPr>
            <p:spPr>
              <a:xfrm>
                <a:off x="5602275" y="4887776"/>
                <a:ext cx="2210733" cy="394339"/>
              </a:xfrm>
              <a:prstGeom prst="rect">
                <a:avLst/>
              </a:prstGeom>
              <a:blipFill rotWithShape="1">
                <a:blip r:embed="rId9"/>
                <a:stretch>
                  <a:fillRect b="-781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p:cNvSpPr txBox="1"/>
              <p:nvPr/>
            </p:nvSpPr>
            <p:spPr>
              <a:xfrm>
                <a:off x="5967155" y="5409220"/>
                <a:ext cx="4827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1" i="1" smtClean="0">
                              <a:solidFill>
                                <a:srgbClr val="0070C0"/>
                              </a:solidFill>
                              <a:latin typeface="Cambria Math"/>
                            </a:rPr>
                          </m:ctrlPr>
                        </m:sSubPr>
                        <m:e>
                          <m:acc>
                            <m:accPr>
                              <m:chr m:val="̇"/>
                              <m:ctrlPr>
                                <a:rPr lang="de-DE" b="1" i="1" smtClean="0">
                                  <a:solidFill>
                                    <a:srgbClr val="0070C0"/>
                                  </a:solidFill>
                                  <a:latin typeface="Cambria Math"/>
                                </a:rPr>
                              </m:ctrlPr>
                            </m:accPr>
                            <m:e>
                              <m:r>
                                <a:rPr lang="de-DE" b="1" i="1" smtClean="0">
                                  <a:solidFill>
                                    <a:srgbClr val="0070C0"/>
                                  </a:solidFill>
                                  <a:latin typeface="Cambria Math"/>
                                </a:rPr>
                                <m:t>𝒒</m:t>
                              </m:r>
                            </m:e>
                          </m:acc>
                        </m:e>
                        <m:sub>
                          <m:r>
                            <a:rPr lang="de-DE" b="1" i="1" smtClean="0">
                              <a:solidFill>
                                <a:srgbClr val="0070C0"/>
                              </a:solidFill>
                              <a:latin typeface="Cambria Math"/>
                            </a:rPr>
                            <m:t>𝒔</m:t>
                          </m:r>
                        </m:sub>
                      </m:sSub>
                    </m:oMath>
                  </m:oMathPara>
                </a14:m>
                <a:endParaRPr lang="de-DE" b="1">
                  <a:solidFill>
                    <a:srgbClr val="0070C0"/>
                  </a:solidFill>
                </a:endParaRPr>
              </a:p>
            </p:txBody>
          </p:sp>
        </mc:Choice>
        <mc:Fallback xmlns="">
          <p:sp>
            <p:nvSpPr>
              <p:cNvPr id="21" name="Textfeld 20"/>
              <p:cNvSpPr txBox="1">
                <a:spLocks noRot="1" noChangeAspect="1" noMove="1" noResize="1" noEditPoints="1" noAdjustHandles="1" noChangeArrowheads="1" noChangeShapeType="1" noTextEdit="1"/>
              </p:cNvSpPr>
              <p:nvPr/>
            </p:nvSpPr>
            <p:spPr>
              <a:xfrm>
                <a:off x="5967155" y="5409220"/>
                <a:ext cx="482761" cy="369332"/>
              </a:xfrm>
              <a:prstGeom prst="rect">
                <a:avLst/>
              </a:prstGeom>
              <a:blipFill rotWithShape="1">
                <a:blip r:embed="rId10"/>
                <a:stretch>
                  <a:fillRect b="-6557"/>
                </a:stretch>
              </a:blipFill>
            </p:spPr>
            <p:txBody>
              <a:bodyPr/>
              <a:lstStyle/>
              <a:p>
                <a:r>
                  <a:rPr lang="de-DE">
                    <a:noFill/>
                  </a:rPr>
                  <a:t> </a:t>
                </a:r>
              </a:p>
            </p:txBody>
          </p:sp>
        </mc:Fallback>
      </mc:AlternateContent>
    </p:spTree>
    <p:extLst>
      <p:ext uri="{BB962C8B-B14F-4D97-AF65-F5344CB8AC3E}">
        <p14:creationId xmlns:p14="http://schemas.microsoft.com/office/powerpoint/2010/main" val="4024198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2" name="Picture 28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29930" y="629618"/>
            <a:ext cx="6262070" cy="4374351"/>
          </a:xfrm>
          <a:prstGeom prst="rect">
            <a:avLst/>
          </a:prstGeom>
          <a:noFill/>
          <a:extLst>
            <a:ext uri="{909E8E84-426E-40DD-AFC4-6F175D3DCCD1}">
              <a14:hiddenFill xmlns:a14="http://schemas.microsoft.com/office/drawing/2010/main">
                <a:solidFill>
                  <a:srgbClr val="FFFFFF"/>
                </a:solidFill>
              </a14:hiddenFill>
            </a:ext>
          </a:extLst>
        </p:spPr>
      </p:pic>
      <p:sp>
        <p:nvSpPr>
          <p:cNvPr id="24" name="Diagonal liegende Ecken des Rechtecks abrunden 23"/>
          <p:cNvSpPr/>
          <p:nvPr/>
        </p:nvSpPr>
        <p:spPr>
          <a:xfrm rot="5400000">
            <a:off x="3469377" y="-3101223"/>
            <a:ext cx="765085" cy="7344816"/>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296525" y="233645"/>
            <a:ext cx="7225055" cy="646331"/>
          </a:xfrm>
          <a:prstGeom prst="rect">
            <a:avLst/>
          </a:prstGeom>
          <a:noFill/>
        </p:spPr>
        <p:txBody>
          <a:bodyPr wrap="none" rtlCol="0">
            <a:spAutoFit/>
          </a:bodyPr>
          <a:lstStyle/>
          <a:p>
            <a:r>
              <a:rPr lang="en-US" b="1" smtClean="0">
                <a:solidFill>
                  <a:schemeClr val="accent1"/>
                </a:solidFill>
              </a:rPr>
              <a:t>Determination of irreversible heat:</a:t>
            </a:r>
          </a:p>
          <a:p>
            <a:r>
              <a:rPr lang="en-US" b="1" smtClean="0">
                <a:solidFill>
                  <a:schemeClr val="accent1"/>
                </a:solidFill>
              </a:rPr>
              <a:t>			          DC current interrupted technique</a:t>
            </a:r>
            <a:endParaRPr lang="de-DE" b="1">
              <a:solidFill>
                <a:schemeClr val="accent1"/>
              </a:solidFill>
            </a:endParaRPr>
          </a:p>
        </p:txBody>
      </p:sp>
      <p:sp>
        <p:nvSpPr>
          <p:cNvPr id="25" name="Textfeld 24"/>
          <p:cNvSpPr txBox="1"/>
          <p:nvPr/>
        </p:nvSpPr>
        <p:spPr>
          <a:xfrm>
            <a:off x="116505" y="6482371"/>
            <a:ext cx="8910990" cy="276999"/>
          </a:xfrm>
          <a:prstGeom prst="rect">
            <a:avLst/>
          </a:prstGeom>
          <a:noFill/>
        </p:spPr>
        <p:txBody>
          <a:bodyPr wrap="square" rtlCol="0">
            <a:spAutoFit/>
          </a:bodyPr>
          <a:lstStyle/>
          <a:p>
            <a:pPr algn="ctr"/>
            <a:r>
              <a:rPr lang="en-US" sz="1200" dirty="0" smtClean="0">
                <a:solidFill>
                  <a:schemeClr val="bg1">
                    <a:lumMod val="50000"/>
                  </a:schemeClr>
                </a:solidFill>
              </a:rPr>
              <a:t>30.10.2013                                                     E2C 2013 - 3rd European Energy Conference                                                       13</a:t>
            </a:r>
            <a:endParaRPr lang="en-US" sz="1200" dirty="0">
              <a:solidFill>
                <a:schemeClr val="bg1">
                  <a:lumMod val="50000"/>
                </a:schemeClr>
              </a:solidFill>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1492267121"/>
              </p:ext>
            </p:extLst>
          </p:nvPr>
        </p:nvGraphicFramePr>
        <p:xfrm>
          <a:off x="5472113" y="2124075"/>
          <a:ext cx="3856037" cy="2698750"/>
        </p:xfrm>
        <a:graphic>
          <a:graphicData uri="http://schemas.openxmlformats.org/presentationml/2006/ole">
            <mc:AlternateContent xmlns:mc="http://schemas.openxmlformats.org/markup-compatibility/2006">
              <mc:Choice xmlns:v="urn:schemas-microsoft-com:vml" Requires="v">
                <p:oleObj spid="_x0000_s3431" name="Graph" r:id="rId5" imgW="4160160" imgH="2907360" progId="Origin50.Graph">
                  <p:embed/>
                </p:oleObj>
              </mc:Choice>
              <mc:Fallback>
                <p:oleObj name="Graph" r:id="rId5" imgW="4160160" imgH="2907360" progId="Origin50.Graph">
                  <p:embed/>
                  <p:pic>
                    <p:nvPicPr>
                      <p:cNvPr id="0" name="Object 5"/>
                      <p:cNvPicPr>
                        <a:picLocks noChangeAspect="1" noChangeArrowheads="1"/>
                      </p:cNvPicPr>
                      <p:nvPr/>
                    </p:nvPicPr>
                    <p:blipFill>
                      <a:blip r:embed="rId6"/>
                      <a:srcRect/>
                      <a:stretch>
                        <a:fillRect/>
                      </a:stretch>
                    </p:blipFill>
                    <p:spPr bwMode="auto">
                      <a:xfrm>
                        <a:off x="5472113" y="2124075"/>
                        <a:ext cx="3856037" cy="269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2" name="Gruppieren 21"/>
          <p:cNvGrpSpPr/>
          <p:nvPr/>
        </p:nvGrpSpPr>
        <p:grpSpPr>
          <a:xfrm>
            <a:off x="386535" y="4779440"/>
            <a:ext cx="5175575" cy="1484875"/>
            <a:chOff x="341530" y="998730"/>
            <a:chExt cx="5175575" cy="1484875"/>
          </a:xfrm>
        </p:grpSpPr>
        <p:sp>
          <p:nvSpPr>
            <p:cNvPr id="19" name="Textfeld 9"/>
            <p:cNvSpPr txBox="1">
              <a:spLocks noChangeArrowheads="1"/>
            </p:cNvSpPr>
            <p:nvPr/>
          </p:nvSpPr>
          <p:spPr bwMode="auto">
            <a:xfrm>
              <a:off x="2276274" y="998730"/>
              <a:ext cx="31058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dirty="0" err="1" smtClean="0">
                  <a:latin typeface="Calibri" pitchFamily="34" charset="0"/>
                </a:rPr>
                <a:t>ΔV</a:t>
              </a:r>
              <a:r>
                <a:rPr lang="en-US" sz="1600" baseline="-25000" dirty="0" err="1" smtClean="0">
                  <a:latin typeface="Calibri" pitchFamily="34" charset="0"/>
                </a:rPr>
                <a:t>i</a:t>
              </a:r>
              <a:r>
                <a:rPr lang="en-US" sz="1600" dirty="0" smtClean="0">
                  <a:latin typeface="Calibri" pitchFamily="34" charset="0"/>
                </a:rPr>
                <a:t> instantaneous voltage drop </a:t>
              </a:r>
            </a:p>
            <a:p>
              <a:r>
                <a:rPr lang="en-US" sz="1600" dirty="0" smtClean="0">
                  <a:latin typeface="Calibri" pitchFamily="34" charset="0"/>
                </a:rPr>
                <a:t>due to </a:t>
              </a:r>
              <a:r>
                <a:rPr lang="en-US" sz="1600" dirty="0" err="1" smtClean="0">
                  <a:latin typeface="Calibri" pitchFamily="34" charset="0"/>
                </a:rPr>
                <a:t>ohmic</a:t>
              </a:r>
              <a:r>
                <a:rPr lang="en-US" sz="1600" dirty="0" smtClean="0">
                  <a:latin typeface="Calibri" pitchFamily="34" charset="0"/>
                </a:rPr>
                <a:t> resistance and </a:t>
              </a:r>
            </a:p>
            <a:p>
              <a:r>
                <a:rPr lang="en-US" sz="1600" dirty="0" smtClean="0">
                  <a:latin typeface="Calibri" pitchFamily="34" charset="0"/>
                </a:rPr>
                <a:t>partially polarization  </a:t>
              </a:r>
              <a:endParaRPr lang="en-US" sz="1600" dirty="0">
                <a:latin typeface="Calibri" pitchFamily="34" charset="0"/>
              </a:endParaRPr>
            </a:p>
          </p:txBody>
        </p:sp>
        <p:sp>
          <p:nvSpPr>
            <p:cNvPr id="21" name="Textfeld 12"/>
            <p:cNvSpPr txBox="1">
              <a:spLocks noChangeArrowheads="1"/>
            </p:cNvSpPr>
            <p:nvPr/>
          </p:nvSpPr>
          <p:spPr bwMode="auto">
            <a:xfrm>
              <a:off x="2276274" y="1898830"/>
              <a:ext cx="32408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dirty="0" err="1" smtClean="0">
                  <a:latin typeface="Calibri" pitchFamily="34" charset="0"/>
                </a:rPr>
                <a:t>ΔV</a:t>
              </a:r>
              <a:r>
                <a:rPr lang="en-US" sz="1600" baseline="-25000" dirty="0" err="1" smtClean="0">
                  <a:latin typeface="Calibri" pitchFamily="34" charset="0"/>
                </a:rPr>
                <a:t>rel</a:t>
              </a:r>
              <a:r>
                <a:rPr lang="en-US" sz="1600" dirty="0" smtClean="0">
                  <a:latin typeface="Calibri" pitchFamily="34" charset="0"/>
                </a:rPr>
                <a:t>  relaxation voltage drop due </a:t>
              </a:r>
            </a:p>
            <a:p>
              <a:r>
                <a:rPr lang="en-US" sz="1600" dirty="0" smtClean="0">
                  <a:latin typeface="Calibri" pitchFamily="34" charset="0"/>
                </a:rPr>
                <a:t>to the polarization </a:t>
              </a:r>
              <a:endParaRPr lang="en-US" sz="1600" dirty="0">
                <a:latin typeface="Calibri" pitchFamily="34" charset="0"/>
              </a:endParaRPr>
            </a:p>
          </p:txBody>
        </p:sp>
        <mc:AlternateContent xmlns:mc="http://schemas.openxmlformats.org/markup-compatibility/2006" xmlns:a14="http://schemas.microsoft.com/office/drawing/2010/main">
          <mc:Choice Requires="a14">
            <p:sp>
              <p:nvSpPr>
                <p:cNvPr id="15" name="Textfeld 14"/>
                <p:cNvSpPr txBox="1"/>
                <p:nvPr/>
              </p:nvSpPr>
              <p:spPr>
                <a:xfrm>
                  <a:off x="512997" y="1174501"/>
                  <a:ext cx="1280030" cy="4993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a:rPr>
                            </m:ctrlPr>
                          </m:sSubPr>
                          <m:e>
                            <m:r>
                              <a:rPr lang="de-DE" b="0" i="1" smtClean="0">
                                <a:latin typeface="Cambria Math"/>
                              </a:rPr>
                              <m:t>𝑅</m:t>
                            </m:r>
                          </m:e>
                          <m:sub>
                            <m:r>
                              <a:rPr lang="de-DE" b="0" i="1" smtClean="0">
                                <a:latin typeface="Cambria Math"/>
                              </a:rPr>
                              <m:t>𝑖</m:t>
                            </m:r>
                          </m:sub>
                        </m:sSub>
                        <m:r>
                          <a:rPr lang="de-DE" b="0" i="1" smtClean="0">
                            <a:latin typeface="Cambria Math"/>
                          </a:rPr>
                          <m:t>=</m:t>
                        </m:r>
                        <m:f>
                          <m:fPr>
                            <m:type m:val="skw"/>
                            <m:ctrlPr>
                              <a:rPr lang="de-DE" b="0" i="1" smtClean="0">
                                <a:latin typeface="Cambria Math"/>
                              </a:rPr>
                            </m:ctrlPr>
                          </m:fPr>
                          <m:num>
                            <m:r>
                              <a:rPr lang="de-DE" b="0" i="1" smtClean="0">
                                <a:latin typeface="Cambria Math"/>
                                <a:ea typeface="Cambria Math"/>
                              </a:rPr>
                              <m:t>∆</m:t>
                            </m:r>
                            <m:sSub>
                              <m:sSubPr>
                                <m:ctrlPr>
                                  <a:rPr lang="de-DE" b="0" i="1" smtClean="0">
                                    <a:latin typeface="Cambria Math"/>
                                    <a:ea typeface="Cambria Math"/>
                                  </a:rPr>
                                </m:ctrlPr>
                              </m:sSubPr>
                              <m:e>
                                <m:r>
                                  <a:rPr lang="de-DE" b="0" i="1" smtClean="0">
                                    <a:latin typeface="Cambria Math"/>
                                    <a:ea typeface="Cambria Math"/>
                                  </a:rPr>
                                  <m:t>𝑉</m:t>
                                </m:r>
                              </m:e>
                              <m:sub>
                                <m:r>
                                  <a:rPr lang="de-DE" b="0" i="1" smtClean="0">
                                    <a:latin typeface="Cambria Math"/>
                                    <a:ea typeface="Cambria Math"/>
                                  </a:rPr>
                                  <m:t>𝑖</m:t>
                                </m:r>
                              </m:sub>
                            </m:sSub>
                          </m:num>
                          <m:den>
                            <m:r>
                              <a:rPr lang="de-DE" b="0" i="1" smtClean="0">
                                <a:latin typeface="Cambria Math"/>
                              </a:rPr>
                              <m:t>𝐼</m:t>
                            </m:r>
                          </m:den>
                        </m:f>
                      </m:oMath>
                    </m:oMathPara>
                  </a14:m>
                  <a:endParaRPr lang="de-DE"/>
                </a:p>
              </p:txBody>
            </p:sp>
          </mc:Choice>
          <mc:Fallback xmlns="">
            <p:sp>
              <p:nvSpPr>
                <p:cNvPr id="15" name="Textfeld 14"/>
                <p:cNvSpPr txBox="1">
                  <a:spLocks noRot="1" noChangeAspect="1" noMove="1" noResize="1" noEditPoints="1" noAdjustHandles="1" noChangeArrowheads="1" noChangeShapeType="1" noTextEdit="1"/>
                </p:cNvSpPr>
                <p:nvPr/>
              </p:nvSpPr>
              <p:spPr>
                <a:xfrm>
                  <a:off x="512997" y="1174501"/>
                  <a:ext cx="1280030" cy="499304"/>
                </a:xfrm>
                <a:prstGeom prst="rect">
                  <a:avLst/>
                </a:prstGeom>
                <a:blipFill rotWithShape="1">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feld 15"/>
                <p:cNvSpPr txBox="1"/>
                <p:nvPr/>
              </p:nvSpPr>
              <p:spPr>
                <a:xfrm>
                  <a:off x="341530" y="1939651"/>
                  <a:ext cx="1642308" cy="4992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a:rPr>
                            </m:ctrlPr>
                          </m:sSubPr>
                          <m:e>
                            <m:r>
                              <a:rPr lang="de-DE" b="0" i="1" smtClean="0">
                                <a:latin typeface="Cambria Math"/>
                              </a:rPr>
                              <m:t>𝑅</m:t>
                            </m:r>
                          </m:e>
                          <m:sub>
                            <m:r>
                              <a:rPr lang="de-DE" b="0" i="1" smtClean="0">
                                <a:latin typeface="Cambria Math"/>
                              </a:rPr>
                              <m:t>𝑟𝑒𝑙</m:t>
                            </m:r>
                          </m:sub>
                        </m:sSub>
                        <m:r>
                          <a:rPr lang="de-DE" b="0" i="1" smtClean="0">
                            <a:latin typeface="Cambria Math"/>
                          </a:rPr>
                          <m:t>=</m:t>
                        </m:r>
                        <m:f>
                          <m:fPr>
                            <m:type m:val="skw"/>
                            <m:ctrlPr>
                              <a:rPr lang="de-DE" b="0" i="1" smtClean="0">
                                <a:latin typeface="Cambria Math"/>
                              </a:rPr>
                            </m:ctrlPr>
                          </m:fPr>
                          <m:num>
                            <m:r>
                              <a:rPr lang="de-DE" b="0" i="1" smtClean="0">
                                <a:latin typeface="Cambria Math"/>
                                <a:ea typeface="Cambria Math"/>
                              </a:rPr>
                              <m:t>∆</m:t>
                            </m:r>
                            <m:sSub>
                              <m:sSubPr>
                                <m:ctrlPr>
                                  <a:rPr lang="de-DE" b="0" i="1" smtClean="0">
                                    <a:latin typeface="Cambria Math"/>
                                    <a:ea typeface="Cambria Math"/>
                                  </a:rPr>
                                </m:ctrlPr>
                              </m:sSubPr>
                              <m:e>
                                <m:r>
                                  <a:rPr lang="de-DE" b="0" i="1" smtClean="0">
                                    <a:latin typeface="Cambria Math"/>
                                    <a:ea typeface="Cambria Math"/>
                                  </a:rPr>
                                  <m:t>𝑉</m:t>
                                </m:r>
                              </m:e>
                              <m:sub>
                                <m:r>
                                  <a:rPr lang="de-DE" b="0" i="1" smtClean="0">
                                    <a:latin typeface="Cambria Math"/>
                                    <a:ea typeface="Cambria Math"/>
                                  </a:rPr>
                                  <m:t>𝑟𝑒𝑙</m:t>
                                </m:r>
                              </m:sub>
                            </m:sSub>
                          </m:num>
                          <m:den>
                            <m:r>
                              <a:rPr lang="de-DE" b="0" i="1" smtClean="0">
                                <a:latin typeface="Cambria Math"/>
                              </a:rPr>
                              <m:t>𝐼</m:t>
                            </m:r>
                          </m:den>
                        </m:f>
                      </m:oMath>
                    </m:oMathPara>
                  </a14:m>
                  <a:endParaRPr lang="de-DE"/>
                </a:p>
              </p:txBody>
            </p:sp>
          </mc:Choice>
          <mc:Fallback xmlns="">
            <p:sp>
              <p:nvSpPr>
                <p:cNvPr id="16" name="Textfeld 15"/>
                <p:cNvSpPr txBox="1">
                  <a:spLocks noRot="1" noChangeAspect="1" noMove="1" noResize="1" noEditPoints="1" noAdjustHandles="1" noChangeArrowheads="1" noChangeShapeType="1" noTextEdit="1"/>
                </p:cNvSpPr>
                <p:nvPr/>
              </p:nvSpPr>
              <p:spPr>
                <a:xfrm>
                  <a:off x="341530" y="1939651"/>
                  <a:ext cx="1642308" cy="499239"/>
                </a:xfrm>
                <a:prstGeom prst="rect">
                  <a:avLst/>
                </a:prstGeom>
                <a:blipFill rotWithShape="1">
                  <a:blip r:embed="rId15"/>
                  <a:stretch>
                    <a:fillRect/>
                  </a:stretch>
                </a:blipFill>
              </p:spPr>
              <p:txBody>
                <a:bodyPr/>
                <a:lstStyle/>
                <a:p>
                  <a:r>
                    <a:rPr lang="de-DE">
                      <a:noFill/>
                    </a:rPr>
                    <a:t> </a:t>
                  </a:r>
                </a:p>
              </p:txBody>
            </p:sp>
          </mc:Fallback>
        </mc:AlternateContent>
      </p:grpSp>
      <p:sp>
        <p:nvSpPr>
          <p:cNvPr id="27" name="Rechteck 26"/>
          <p:cNvSpPr/>
          <p:nvPr/>
        </p:nvSpPr>
        <p:spPr>
          <a:xfrm>
            <a:off x="5157065" y="1472505"/>
            <a:ext cx="2274982" cy="338554"/>
          </a:xfrm>
          <a:prstGeom prst="rect">
            <a:avLst/>
          </a:prstGeom>
        </p:spPr>
        <p:txBody>
          <a:bodyPr wrap="none">
            <a:spAutoFit/>
          </a:bodyPr>
          <a:lstStyle/>
          <a:p>
            <a:r>
              <a:rPr lang="en-US" sz="1600" b="1" dirty="0" smtClean="0">
                <a:solidFill>
                  <a:schemeClr val="accent1"/>
                </a:solidFill>
              </a:rPr>
              <a:t>Irreversible heat rate:</a:t>
            </a:r>
            <a:endParaRPr lang="en-US" sz="1600" b="1" dirty="0">
              <a:solidFill>
                <a:schemeClr val="accent1"/>
              </a:solidFill>
            </a:endParaRPr>
          </a:p>
        </p:txBody>
      </p:sp>
      <mc:AlternateContent xmlns:mc="http://schemas.openxmlformats.org/markup-compatibility/2006" xmlns:a14="http://schemas.microsoft.com/office/drawing/2010/main">
        <mc:Choice Requires="a14">
          <p:sp>
            <p:nvSpPr>
              <p:cNvPr id="17" name="Textfeld 16"/>
              <p:cNvSpPr txBox="1"/>
              <p:nvPr/>
            </p:nvSpPr>
            <p:spPr>
              <a:xfrm>
                <a:off x="7272300" y="1403775"/>
                <a:ext cx="17034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a:rPr>
                          </m:ctrlPr>
                        </m:sSubPr>
                        <m:e>
                          <m:acc>
                            <m:accPr>
                              <m:chr m:val="̇"/>
                              <m:ctrlPr>
                                <a:rPr lang="de-DE" i="1" smtClean="0">
                                  <a:latin typeface="Cambria Math"/>
                                </a:rPr>
                              </m:ctrlPr>
                            </m:accPr>
                            <m:e>
                              <m:r>
                                <a:rPr lang="de-DE" b="0" i="1" smtClean="0">
                                  <a:latin typeface="Cambria Math"/>
                                </a:rPr>
                                <m:t>𝑞</m:t>
                              </m:r>
                            </m:e>
                          </m:acc>
                        </m:e>
                        <m:sub>
                          <m:r>
                            <a:rPr lang="de-DE" b="0" i="1" smtClean="0">
                              <a:latin typeface="Cambria Math"/>
                            </a:rPr>
                            <m:t>𝑖𝑟𝑟𝑒𝑣</m:t>
                          </m:r>
                        </m:sub>
                      </m:sSub>
                      <m:r>
                        <a:rPr lang="de-DE" b="0" i="1" smtClean="0">
                          <a:latin typeface="Cambria Math"/>
                        </a:rPr>
                        <m:t>=−</m:t>
                      </m:r>
                      <m:sSup>
                        <m:sSupPr>
                          <m:ctrlPr>
                            <a:rPr lang="de-DE" b="0" i="1" smtClean="0">
                              <a:latin typeface="Cambria Math"/>
                            </a:rPr>
                          </m:ctrlPr>
                        </m:sSupPr>
                        <m:e>
                          <m:r>
                            <a:rPr lang="de-DE" b="0" i="1" smtClean="0">
                              <a:latin typeface="Cambria Math"/>
                            </a:rPr>
                            <m:t>𝐼</m:t>
                          </m:r>
                        </m:e>
                        <m:sup>
                          <m:r>
                            <a:rPr lang="de-DE" b="0" i="1" smtClean="0">
                              <a:latin typeface="Cambria Math"/>
                            </a:rPr>
                            <m:t>2</m:t>
                          </m:r>
                        </m:sup>
                      </m:sSup>
                      <m:sSub>
                        <m:sSubPr>
                          <m:ctrlPr>
                            <a:rPr lang="de-DE" b="0" i="1" smtClean="0">
                              <a:latin typeface="Cambria Math"/>
                            </a:rPr>
                          </m:ctrlPr>
                        </m:sSubPr>
                        <m:e>
                          <m:r>
                            <a:rPr lang="de-DE" b="0" i="1" smtClean="0">
                              <a:latin typeface="Cambria Math"/>
                            </a:rPr>
                            <m:t>𝑅</m:t>
                          </m:r>
                        </m:e>
                        <m:sub>
                          <m:r>
                            <a:rPr lang="de-DE" b="0" i="1" smtClean="0">
                              <a:latin typeface="Cambria Math"/>
                            </a:rPr>
                            <m:t>𝑖</m:t>
                          </m:r>
                        </m:sub>
                      </m:sSub>
                    </m:oMath>
                  </m:oMathPara>
                </a14:m>
                <a:endParaRPr lang="de-DE"/>
              </a:p>
            </p:txBody>
          </p:sp>
        </mc:Choice>
        <mc:Fallback xmlns="">
          <p:sp>
            <p:nvSpPr>
              <p:cNvPr id="17" name="Textfeld 16"/>
              <p:cNvSpPr txBox="1">
                <a:spLocks noRot="1" noChangeAspect="1" noMove="1" noResize="1" noEditPoints="1" noAdjustHandles="1" noChangeArrowheads="1" noChangeShapeType="1" noTextEdit="1"/>
              </p:cNvSpPr>
              <p:nvPr/>
            </p:nvSpPr>
            <p:spPr>
              <a:xfrm>
                <a:off x="7272300" y="1403775"/>
                <a:ext cx="1703415" cy="369332"/>
              </a:xfrm>
              <a:prstGeom prst="rect">
                <a:avLst/>
              </a:prstGeom>
              <a:blipFill rotWithShape="1">
                <a:blip r:embed="rId16"/>
                <a:stretch>
                  <a:fillRect b="-65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Textfeld 27"/>
              <p:cNvSpPr txBox="1"/>
              <p:nvPr/>
            </p:nvSpPr>
            <p:spPr>
              <a:xfrm>
                <a:off x="7159904" y="5241562"/>
                <a:ext cx="16425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a:rPr>
                          </m:ctrlPr>
                        </m:sSubPr>
                        <m:e>
                          <m:acc>
                            <m:accPr>
                              <m:chr m:val="̇"/>
                              <m:ctrlPr>
                                <a:rPr lang="de-DE" i="1" smtClean="0">
                                  <a:latin typeface="Cambria Math"/>
                                </a:rPr>
                              </m:ctrlPr>
                            </m:accPr>
                            <m:e>
                              <m:r>
                                <a:rPr lang="de-DE" b="0" i="1" smtClean="0">
                                  <a:latin typeface="Cambria Math"/>
                                </a:rPr>
                                <m:t>𝑞</m:t>
                              </m:r>
                            </m:e>
                          </m:acc>
                        </m:e>
                        <m:sub>
                          <m:r>
                            <a:rPr lang="de-DE" b="0" i="1" smtClean="0">
                              <a:latin typeface="Cambria Math"/>
                            </a:rPr>
                            <m:t>𝑖𝑟𝑟𝑒𝑣</m:t>
                          </m:r>
                        </m:sub>
                      </m:sSub>
                      <m:r>
                        <a:rPr lang="de-DE" b="0" i="1" smtClean="0">
                          <a:latin typeface="Cambria Math"/>
                        </a:rPr>
                        <m:t>=1.4</m:t>
                      </m:r>
                      <m:r>
                        <a:rPr lang="de-DE" b="0" i="1" smtClean="0">
                          <a:latin typeface="Cambria Math"/>
                        </a:rPr>
                        <m:t>𝑊</m:t>
                      </m:r>
                    </m:oMath>
                  </m:oMathPara>
                </a14:m>
                <a:endParaRPr lang="de-DE"/>
              </a:p>
            </p:txBody>
          </p:sp>
        </mc:Choice>
        <mc:Fallback xmlns="">
          <p:sp>
            <p:nvSpPr>
              <p:cNvPr id="28" name="Textfeld 27"/>
              <p:cNvSpPr txBox="1">
                <a:spLocks noRot="1" noChangeAspect="1" noMove="1" noResize="1" noEditPoints="1" noAdjustHandles="1" noChangeArrowheads="1" noChangeShapeType="1" noTextEdit="1"/>
              </p:cNvSpPr>
              <p:nvPr/>
            </p:nvSpPr>
            <p:spPr>
              <a:xfrm>
                <a:off x="7159904" y="5241562"/>
                <a:ext cx="1642566" cy="369332"/>
              </a:xfrm>
              <a:prstGeom prst="rect">
                <a:avLst/>
              </a:prstGeom>
              <a:blipFill rotWithShape="1">
                <a:blip r:embed="rId17"/>
                <a:stretch>
                  <a:fillRect b="-8333"/>
                </a:stretch>
              </a:blipFill>
            </p:spPr>
            <p:txBody>
              <a:bodyPr/>
              <a:lstStyle/>
              <a:p>
                <a:r>
                  <a:rPr lang="de-DE">
                    <a:noFill/>
                  </a:rPr>
                  <a:t> </a:t>
                </a:r>
              </a:p>
            </p:txBody>
          </p:sp>
        </mc:Fallback>
      </mc:AlternateContent>
      <p:cxnSp>
        <p:nvCxnSpPr>
          <p:cNvPr id="14" name="Gerade Verbindung mit Pfeil 13"/>
          <p:cNvCxnSpPr>
            <a:endCxn id="28" idx="0"/>
          </p:cNvCxnSpPr>
          <p:nvPr/>
        </p:nvCxnSpPr>
        <p:spPr>
          <a:xfrm>
            <a:off x="7524328" y="4914165"/>
            <a:ext cx="456859" cy="3273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0" name="Object 4"/>
          <p:cNvGraphicFramePr>
            <a:graphicFrameLocks noChangeAspect="1"/>
          </p:cNvGraphicFramePr>
          <p:nvPr>
            <p:extLst>
              <p:ext uri="{D42A27DB-BD31-4B8C-83A1-F6EECF244321}">
                <p14:modId xmlns:p14="http://schemas.microsoft.com/office/powerpoint/2010/main" val="497876390"/>
              </p:ext>
            </p:extLst>
          </p:nvPr>
        </p:nvGraphicFramePr>
        <p:xfrm>
          <a:off x="195263" y="2573338"/>
          <a:ext cx="2947987" cy="2060575"/>
        </p:xfrm>
        <a:graphic>
          <a:graphicData uri="http://schemas.openxmlformats.org/presentationml/2006/ole">
            <mc:AlternateContent xmlns:mc="http://schemas.openxmlformats.org/markup-compatibility/2006">
              <mc:Choice xmlns:v="urn:schemas-microsoft-com:vml" Requires="v">
                <p:oleObj spid="_x0000_s3432" name="Graph" r:id="rId18" imgW="4160160" imgH="2907360" progId="Origin50.Graph">
                  <p:embed/>
                </p:oleObj>
              </mc:Choice>
              <mc:Fallback>
                <p:oleObj name="Graph" r:id="rId18" imgW="4160160" imgH="2907360" progId="Origin50.Graph">
                  <p:embed/>
                  <p:pic>
                    <p:nvPicPr>
                      <p:cNvPr id="0" name=""/>
                      <p:cNvPicPr>
                        <a:picLocks noChangeAspect="1" noChangeArrowheads="1"/>
                      </p:cNvPicPr>
                      <p:nvPr/>
                    </p:nvPicPr>
                    <p:blipFill>
                      <a:blip r:embed="rId19"/>
                      <a:srcRect/>
                      <a:stretch>
                        <a:fillRect/>
                      </a:stretch>
                    </p:blipFill>
                    <p:spPr bwMode="auto">
                      <a:xfrm>
                        <a:off x="195263" y="2573338"/>
                        <a:ext cx="2947987" cy="2060575"/>
                      </a:xfrm>
                      <a:prstGeom prst="rect">
                        <a:avLst/>
                      </a:prstGeom>
                      <a:solidFill>
                        <a:schemeClr val="bg1"/>
                      </a:solidFill>
                      <a:ln w="25400">
                        <a:solidFill>
                          <a:srgbClr val="FA8214"/>
                        </a:solidFill>
                        <a:prstDash val="lgDash"/>
                      </a:ln>
                      <a:effectLst/>
                    </p:spPr>
                  </p:pic>
                </p:oleObj>
              </mc:Fallback>
            </mc:AlternateContent>
          </a:graphicData>
        </a:graphic>
      </p:graphicFrame>
      <p:sp>
        <p:nvSpPr>
          <p:cNvPr id="31" name="Rechteck 30"/>
          <p:cNvSpPr/>
          <p:nvPr/>
        </p:nvSpPr>
        <p:spPr>
          <a:xfrm>
            <a:off x="2996825" y="1811059"/>
            <a:ext cx="402736" cy="582826"/>
          </a:xfrm>
          <a:prstGeom prst="rect">
            <a:avLst/>
          </a:prstGeom>
          <a:noFill/>
          <a:ln>
            <a:solidFill>
              <a:srgbClr val="FA821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2" name="Gerade Verbindung mit Pfeil 31"/>
          <p:cNvCxnSpPr/>
          <p:nvPr/>
        </p:nvCxnSpPr>
        <p:spPr>
          <a:xfrm flipH="1">
            <a:off x="2538163" y="2034964"/>
            <a:ext cx="405044" cy="447811"/>
          </a:xfrm>
          <a:prstGeom prst="straightConnector1">
            <a:avLst/>
          </a:prstGeom>
          <a:ln w="25400">
            <a:solidFill>
              <a:srgbClr val="FA8214"/>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Rechteck 19"/>
          <p:cNvSpPr/>
          <p:nvPr/>
        </p:nvSpPr>
        <p:spPr>
          <a:xfrm>
            <a:off x="-429930" y="413665"/>
            <a:ext cx="519939" cy="585065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71598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agonal liegende Ecken des Rechtecks abrunden 23"/>
          <p:cNvSpPr/>
          <p:nvPr/>
        </p:nvSpPr>
        <p:spPr>
          <a:xfrm rot="5400000">
            <a:off x="3469377" y="-3101223"/>
            <a:ext cx="765085" cy="7344816"/>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296525" y="233645"/>
            <a:ext cx="7314823" cy="646331"/>
          </a:xfrm>
          <a:prstGeom prst="rect">
            <a:avLst/>
          </a:prstGeom>
          <a:noFill/>
        </p:spPr>
        <p:txBody>
          <a:bodyPr wrap="none" rtlCol="0">
            <a:spAutoFit/>
          </a:bodyPr>
          <a:lstStyle/>
          <a:p>
            <a:r>
              <a:rPr lang="en-US" b="1" smtClean="0">
                <a:solidFill>
                  <a:schemeClr val="accent1"/>
                </a:solidFill>
              </a:rPr>
              <a:t>Determination of reversible heat:</a:t>
            </a:r>
          </a:p>
          <a:p>
            <a:r>
              <a:rPr lang="en-US" b="1" smtClean="0">
                <a:solidFill>
                  <a:schemeClr val="accent1"/>
                </a:solidFill>
              </a:rPr>
              <a:t>				 Potentiometric measurements</a:t>
            </a:r>
            <a:endParaRPr lang="de-DE" b="1">
              <a:solidFill>
                <a:schemeClr val="accent1"/>
              </a:solidFill>
            </a:endParaRPr>
          </a:p>
        </p:txBody>
      </p:sp>
      <p:sp>
        <p:nvSpPr>
          <p:cNvPr id="25" name="Textfeld 24"/>
          <p:cNvSpPr txBox="1"/>
          <p:nvPr/>
        </p:nvSpPr>
        <p:spPr>
          <a:xfrm>
            <a:off x="116505" y="6482371"/>
            <a:ext cx="8910990" cy="276999"/>
          </a:xfrm>
          <a:prstGeom prst="rect">
            <a:avLst/>
          </a:prstGeom>
          <a:noFill/>
        </p:spPr>
        <p:txBody>
          <a:bodyPr wrap="square" rtlCol="0">
            <a:spAutoFit/>
          </a:bodyPr>
          <a:lstStyle/>
          <a:p>
            <a:pPr algn="ctr"/>
            <a:r>
              <a:rPr lang="de-DE" sz="1200" dirty="0" smtClean="0">
                <a:solidFill>
                  <a:schemeClr val="bg1">
                    <a:lumMod val="50000"/>
                  </a:schemeClr>
                </a:solidFill>
              </a:rPr>
              <a:t>30.10.2013                                                     E2C </a:t>
            </a:r>
            <a:r>
              <a:rPr lang="de-DE" sz="1200" dirty="0">
                <a:solidFill>
                  <a:schemeClr val="bg1">
                    <a:lumMod val="50000"/>
                  </a:schemeClr>
                </a:solidFill>
              </a:rPr>
              <a:t>2013 - 3rd European </a:t>
            </a:r>
            <a:r>
              <a:rPr lang="de-DE" sz="1200" dirty="0" err="1">
                <a:solidFill>
                  <a:schemeClr val="bg1">
                    <a:lumMod val="50000"/>
                  </a:schemeClr>
                </a:solidFill>
              </a:rPr>
              <a:t>Energy</a:t>
            </a:r>
            <a:r>
              <a:rPr lang="de-DE" sz="1200" dirty="0">
                <a:solidFill>
                  <a:schemeClr val="bg1">
                    <a:lumMod val="50000"/>
                  </a:schemeClr>
                </a:solidFill>
              </a:rPr>
              <a:t> </a:t>
            </a:r>
            <a:r>
              <a:rPr lang="de-DE" sz="1200" dirty="0" smtClean="0">
                <a:solidFill>
                  <a:schemeClr val="bg1">
                    <a:lumMod val="50000"/>
                  </a:schemeClr>
                </a:solidFill>
              </a:rPr>
              <a:t>Conference                                                       14</a:t>
            </a:r>
            <a:endParaRPr lang="de-DE" sz="1200" dirty="0">
              <a:solidFill>
                <a:schemeClr val="bg1">
                  <a:lumMod val="50000"/>
                </a:schemeClr>
              </a:solidFill>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1935902686"/>
              </p:ext>
            </p:extLst>
          </p:nvPr>
        </p:nvGraphicFramePr>
        <p:xfrm>
          <a:off x="30163" y="1181100"/>
          <a:ext cx="5259387" cy="3676650"/>
        </p:xfrm>
        <a:graphic>
          <a:graphicData uri="http://schemas.openxmlformats.org/presentationml/2006/ole">
            <mc:AlternateContent xmlns:mc="http://schemas.openxmlformats.org/markup-compatibility/2006">
              <mc:Choice xmlns:v="urn:schemas-microsoft-com:vml" Requires="v">
                <p:oleObj spid="_x0000_s4268" name="Graph" r:id="rId4" imgW="4160160" imgH="2907360" progId="Origin50.Graph">
                  <p:embed/>
                </p:oleObj>
              </mc:Choice>
              <mc:Fallback>
                <p:oleObj name="Graph" r:id="rId4" imgW="4160160" imgH="2907360" progId="Origin50.Graph">
                  <p:embed/>
                  <p:pic>
                    <p:nvPicPr>
                      <p:cNvPr id="0" name="Object 2"/>
                      <p:cNvPicPr>
                        <a:picLocks noChangeAspect="1" noChangeArrowheads="1"/>
                      </p:cNvPicPr>
                      <p:nvPr/>
                    </p:nvPicPr>
                    <p:blipFill>
                      <a:blip r:embed="rId5"/>
                      <a:srcRect/>
                      <a:stretch>
                        <a:fillRect/>
                      </a:stretch>
                    </p:blipFill>
                    <p:spPr bwMode="auto">
                      <a:xfrm>
                        <a:off x="30163" y="1181100"/>
                        <a:ext cx="5259387" cy="3676650"/>
                      </a:xfrm>
                      <a:prstGeom prst="rect">
                        <a:avLst/>
                      </a:prstGeom>
                      <a:noFill/>
                      <a:ln>
                        <a:noFill/>
                      </a:ln>
                      <a:effectLst/>
                    </p:spPr>
                  </p:pic>
                </p:oleObj>
              </mc:Fallback>
            </mc:AlternateContent>
          </a:graphicData>
        </a:graphic>
      </p:graphicFrame>
      <p:sp>
        <p:nvSpPr>
          <p:cNvPr id="8" name="Textfeld 11"/>
          <p:cNvSpPr txBox="1">
            <a:spLocks noChangeArrowheads="1"/>
          </p:cNvSpPr>
          <p:nvPr/>
        </p:nvSpPr>
        <p:spPr bwMode="auto">
          <a:xfrm>
            <a:off x="656565" y="4886330"/>
            <a:ext cx="20875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dirty="0">
                <a:latin typeface="Calibri" pitchFamily="34" charset="0"/>
              </a:rPr>
              <a:t>@ </a:t>
            </a:r>
            <a:r>
              <a:rPr lang="de-DE" sz="2000" dirty="0" smtClean="0">
                <a:latin typeface="Calibri" pitchFamily="34" charset="0"/>
              </a:rPr>
              <a:t>3.49V</a:t>
            </a:r>
            <a:endParaRPr lang="de-DE" sz="2000" dirty="0">
              <a:latin typeface="Calibri" pitchFamily="34" charset="0"/>
            </a:endParaRPr>
          </a:p>
        </p:txBody>
      </p:sp>
      <p:sp>
        <p:nvSpPr>
          <p:cNvPr id="12" name="Rechteck 11"/>
          <p:cNvSpPr/>
          <p:nvPr/>
        </p:nvSpPr>
        <p:spPr>
          <a:xfrm>
            <a:off x="4932835" y="1403775"/>
            <a:ext cx="2204450" cy="338554"/>
          </a:xfrm>
          <a:prstGeom prst="rect">
            <a:avLst/>
          </a:prstGeom>
        </p:spPr>
        <p:txBody>
          <a:bodyPr wrap="none">
            <a:spAutoFit/>
          </a:bodyPr>
          <a:lstStyle/>
          <a:p>
            <a:r>
              <a:rPr lang="en-US" sz="1600" b="1" dirty="0" smtClean="0">
                <a:solidFill>
                  <a:schemeClr val="accent1"/>
                </a:solidFill>
              </a:rPr>
              <a:t>Reversible heat rate:</a:t>
            </a:r>
            <a:endParaRPr lang="en-US" sz="1600" b="1" dirty="0">
              <a:solidFill>
                <a:schemeClr val="accent1"/>
              </a:solidFill>
            </a:endParaRPr>
          </a:p>
        </p:txBody>
      </p:sp>
      <mc:AlternateContent xmlns:mc="http://schemas.openxmlformats.org/markup-compatibility/2006" xmlns:a14="http://schemas.microsoft.com/office/drawing/2010/main">
        <mc:Choice Requires="a14">
          <p:sp>
            <p:nvSpPr>
              <p:cNvPr id="5" name="Textfeld 4"/>
              <p:cNvSpPr txBox="1"/>
              <p:nvPr/>
            </p:nvSpPr>
            <p:spPr>
              <a:xfrm>
                <a:off x="7018243" y="1224818"/>
                <a:ext cx="1709058" cy="6252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a:rPr>
                          </m:ctrlPr>
                        </m:sSubPr>
                        <m:e>
                          <m:acc>
                            <m:accPr>
                              <m:chr m:val="̇"/>
                              <m:ctrlPr>
                                <a:rPr lang="de-DE" i="1" smtClean="0">
                                  <a:latin typeface="Cambria Math"/>
                                </a:rPr>
                              </m:ctrlPr>
                            </m:accPr>
                            <m:e>
                              <m:r>
                                <a:rPr lang="de-DE" b="0" i="1" smtClean="0">
                                  <a:latin typeface="Cambria Math"/>
                                </a:rPr>
                                <m:t>𝑞</m:t>
                              </m:r>
                            </m:e>
                          </m:acc>
                        </m:e>
                        <m:sub>
                          <m:r>
                            <a:rPr lang="de-DE" b="0" i="1" smtClean="0">
                              <a:latin typeface="Cambria Math"/>
                            </a:rPr>
                            <m:t>𝑟𝑒𝑣</m:t>
                          </m:r>
                        </m:sub>
                      </m:sSub>
                      <m:r>
                        <a:rPr lang="de-DE" b="0" i="1" smtClean="0">
                          <a:latin typeface="Cambria Math"/>
                        </a:rPr>
                        <m:t>=</m:t>
                      </m:r>
                      <m:r>
                        <a:rPr lang="de-DE" i="1">
                          <a:latin typeface="Cambria Math"/>
                        </a:rPr>
                        <m:t>𝐼𝑇</m:t>
                      </m:r>
                      <m:f>
                        <m:fPr>
                          <m:ctrlPr>
                            <a:rPr lang="de-DE" i="1">
                              <a:latin typeface="Cambria Math"/>
                              <a:ea typeface="Cambria Math"/>
                            </a:rPr>
                          </m:ctrlPr>
                        </m:fPr>
                        <m:num>
                          <m:r>
                            <a:rPr lang="de-DE" i="1">
                              <a:latin typeface="Cambria Math"/>
                              <a:ea typeface="Cambria Math"/>
                            </a:rPr>
                            <m:t>𝑑</m:t>
                          </m:r>
                          <m:sSub>
                            <m:sSubPr>
                              <m:ctrlPr>
                                <a:rPr lang="de-DE" i="1">
                                  <a:latin typeface="Cambria Math"/>
                                  <a:ea typeface="Cambria Math"/>
                                </a:rPr>
                              </m:ctrlPr>
                            </m:sSubPr>
                            <m:e>
                              <m:r>
                                <a:rPr lang="de-DE" i="1">
                                  <a:latin typeface="Cambria Math"/>
                                  <a:ea typeface="Cambria Math"/>
                                </a:rPr>
                                <m:t>𝐸</m:t>
                              </m:r>
                            </m:e>
                            <m:sub>
                              <m:r>
                                <a:rPr lang="de-DE" i="1">
                                  <a:latin typeface="Cambria Math"/>
                                  <a:ea typeface="Cambria Math"/>
                                </a:rPr>
                                <m:t>𝑒𝑞</m:t>
                              </m:r>
                            </m:sub>
                          </m:sSub>
                        </m:num>
                        <m:den>
                          <m:r>
                            <a:rPr lang="de-DE" i="1">
                              <a:latin typeface="Cambria Math"/>
                              <a:ea typeface="Cambria Math"/>
                            </a:rPr>
                            <m:t>𝑑𝑇</m:t>
                          </m:r>
                        </m:den>
                      </m:f>
                    </m:oMath>
                  </m:oMathPara>
                </a14:m>
                <a:endParaRPr lang="de-DE"/>
              </a:p>
            </p:txBody>
          </p:sp>
        </mc:Choice>
        <mc:Fallback xmlns="">
          <p:sp>
            <p:nvSpPr>
              <p:cNvPr id="5" name="Textfeld 4"/>
              <p:cNvSpPr txBox="1">
                <a:spLocks noRot="1" noChangeAspect="1" noMove="1" noResize="1" noEditPoints="1" noAdjustHandles="1" noChangeArrowheads="1" noChangeShapeType="1" noTextEdit="1"/>
              </p:cNvSpPr>
              <p:nvPr/>
            </p:nvSpPr>
            <p:spPr>
              <a:xfrm>
                <a:off x="7018243" y="1224818"/>
                <a:ext cx="1709058" cy="625299"/>
              </a:xfrm>
              <a:prstGeom prst="rect">
                <a:avLst/>
              </a:prstGeom>
              <a:blipFill rotWithShape="1">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3716905" y="4959170"/>
                <a:ext cx="2988447" cy="6252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a:ea typeface="Cambria Math"/>
                        </a:rPr>
                        <m:t>→</m:t>
                      </m:r>
                      <m:f>
                        <m:fPr>
                          <m:ctrlPr>
                            <a:rPr lang="de-DE" i="1">
                              <a:latin typeface="Cambria Math"/>
                              <a:ea typeface="Cambria Math"/>
                            </a:rPr>
                          </m:ctrlPr>
                        </m:fPr>
                        <m:num>
                          <m:r>
                            <a:rPr lang="de-DE" i="1">
                              <a:latin typeface="Cambria Math"/>
                              <a:ea typeface="Cambria Math"/>
                            </a:rPr>
                            <m:t>𝑑</m:t>
                          </m:r>
                          <m:sSub>
                            <m:sSubPr>
                              <m:ctrlPr>
                                <a:rPr lang="de-DE" i="1">
                                  <a:latin typeface="Cambria Math"/>
                                  <a:ea typeface="Cambria Math"/>
                                </a:rPr>
                              </m:ctrlPr>
                            </m:sSubPr>
                            <m:e>
                              <m:r>
                                <a:rPr lang="de-DE" i="1">
                                  <a:latin typeface="Cambria Math"/>
                                  <a:ea typeface="Cambria Math"/>
                                </a:rPr>
                                <m:t>𝐸</m:t>
                              </m:r>
                            </m:e>
                            <m:sub>
                              <m:r>
                                <a:rPr lang="de-DE" i="1">
                                  <a:latin typeface="Cambria Math"/>
                                  <a:ea typeface="Cambria Math"/>
                                </a:rPr>
                                <m:t>𝑒𝑞</m:t>
                              </m:r>
                            </m:sub>
                          </m:sSub>
                        </m:num>
                        <m:den>
                          <m:r>
                            <a:rPr lang="de-DE" i="1">
                              <a:latin typeface="Cambria Math"/>
                              <a:ea typeface="Cambria Math"/>
                            </a:rPr>
                            <m:t>𝑑𝑇</m:t>
                          </m:r>
                        </m:den>
                      </m:f>
                      <m:r>
                        <a:rPr lang="de-DE" b="0" i="1" smtClean="0">
                          <a:latin typeface="Cambria Math"/>
                          <a:ea typeface="Cambria Math"/>
                        </a:rPr>
                        <m:t>=−3.05∙</m:t>
                      </m:r>
                      <m:sSup>
                        <m:sSupPr>
                          <m:ctrlPr>
                            <a:rPr lang="de-DE" b="0" i="1" smtClean="0">
                              <a:latin typeface="Cambria Math"/>
                              <a:ea typeface="Cambria Math"/>
                            </a:rPr>
                          </m:ctrlPr>
                        </m:sSupPr>
                        <m:e>
                          <m:r>
                            <a:rPr lang="de-DE" b="0" i="1" smtClean="0">
                              <a:latin typeface="Cambria Math"/>
                              <a:ea typeface="Cambria Math"/>
                            </a:rPr>
                            <m:t>10</m:t>
                          </m:r>
                        </m:e>
                        <m:sup>
                          <m:r>
                            <a:rPr lang="de-DE" b="0" i="1" smtClean="0">
                              <a:latin typeface="Cambria Math"/>
                              <a:ea typeface="Cambria Math"/>
                            </a:rPr>
                            <m:t>−4</m:t>
                          </m:r>
                        </m:sup>
                      </m:sSup>
                      <m:f>
                        <m:fPr>
                          <m:type m:val="skw"/>
                          <m:ctrlPr>
                            <a:rPr lang="de-DE" b="0" i="1" smtClean="0">
                              <a:latin typeface="Cambria Math"/>
                              <a:ea typeface="Cambria Math"/>
                            </a:rPr>
                          </m:ctrlPr>
                        </m:fPr>
                        <m:num>
                          <m:r>
                            <a:rPr lang="de-DE" b="0" i="1" smtClean="0">
                              <a:latin typeface="Cambria Math"/>
                              <a:ea typeface="Cambria Math"/>
                            </a:rPr>
                            <m:t>𝑉</m:t>
                          </m:r>
                        </m:num>
                        <m:den>
                          <m:r>
                            <a:rPr lang="de-DE" b="0" i="1" smtClean="0">
                              <a:latin typeface="Cambria Math"/>
                              <a:ea typeface="Cambria Math"/>
                            </a:rPr>
                            <m:t>𝐾</m:t>
                          </m:r>
                        </m:den>
                      </m:f>
                    </m:oMath>
                  </m:oMathPara>
                </a14:m>
                <a:endParaRPr lang="de-DE" dirty="0"/>
              </a:p>
            </p:txBody>
          </p:sp>
        </mc:Choice>
        <mc:Fallback xmlns="">
          <p:sp>
            <p:nvSpPr>
              <p:cNvPr id="6" name="Textfeld 5"/>
              <p:cNvSpPr txBox="1">
                <a:spLocks noRot="1" noChangeAspect="1" noMove="1" noResize="1" noEditPoints="1" noAdjustHandles="1" noChangeArrowheads="1" noChangeShapeType="1" noTextEdit="1"/>
              </p:cNvSpPr>
              <p:nvPr/>
            </p:nvSpPr>
            <p:spPr>
              <a:xfrm>
                <a:off x="3716905" y="4959170"/>
                <a:ext cx="2988447" cy="625299"/>
              </a:xfrm>
              <a:prstGeom prst="rect">
                <a:avLst/>
              </a:prstGeom>
              <a:blipFill rotWithShape="1">
                <a:blip r:embed="rId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feld 13"/>
              <p:cNvSpPr txBox="1"/>
              <p:nvPr/>
            </p:nvSpPr>
            <p:spPr>
              <a:xfrm>
                <a:off x="3752449" y="5734943"/>
                <a:ext cx="19182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a:rPr>
                          </m:ctrlPr>
                        </m:sSubPr>
                        <m:e>
                          <m:r>
                            <a:rPr lang="de-DE" i="1" smtClean="0">
                              <a:latin typeface="Cambria Math"/>
                              <a:ea typeface="Cambria Math"/>
                            </a:rPr>
                            <m:t>→</m:t>
                          </m:r>
                          <m:r>
                            <a:rPr lang="de-DE" b="0" i="1" smtClean="0">
                              <a:latin typeface="Cambria Math"/>
                              <a:ea typeface="Cambria Math"/>
                            </a:rPr>
                            <m:t> </m:t>
                          </m:r>
                          <m:acc>
                            <m:accPr>
                              <m:chr m:val="̇"/>
                              <m:ctrlPr>
                                <a:rPr lang="de-DE" i="1" smtClean="0">
                                  <a:latin typeface="Cambria Math"/>
                                </a:rPr>
                              </m:ctrlPr>
                            </m:accPr>
                            <m:e>
                              <m:r>
                                <a:rPr lang="de-DE" b="0" i="1" smtClean="0">
                                  <a:latin typeface="Cambria Math"/>
                                </a:rPr>
                                <m:t>𝑞</m:t>
                              </m:r>
                            </m:e>
                          </m:acc>
                        </m:e>
                        <m:sub>
                          <m:r>
                            <a:rPr lang="de-DE" b="0" i="1" smtClean="0">
                              <a:latin typeface="Cambria Math"/>
                            </a:rPr>
                            <m:t>𝑟𝑒𝑣</m:t>
                          </m:r>
                        </m:sub>
                      </m:sSub>
                      <m:r>
                        <a:rPr lang="de-DE" b="0" i="1" smtClean="0">
                          <a:latin typeface="Cambria Math"/>
                        </a:rPr>
                        <m:t>=0.46 </m:t>
                      </m:r>
                      <m:r>
                        <a:rPr lang="de-DE" b="0" i="1" smtClean="0">
                          <a:latin typeface="Cambria Math"/>
                        </a:rPr>
                        <m:t>𝑊</m:t>
                      </m:r>
                    </m:oMath>
                  </m:oMathPara>
                </a14:m>
                <a:endParaRPr lang="de-DE" dirty="0"/>
              </a:p>
            </p:txBody>
          </p:sp>
        </mc:Choice>
        <mc:Fallback xmlns="">
          <p:sp>
            <p:nvSpPr>
              <p:cNvPr id="14" name="Textfeld 13"/>
              <p:cNvSpPr txBox="1">
                <a:spLocks noRot="1" noChangeAspect="1" noMove="1" noResize="1" noEditPoints="1" noAdjustHandles="1" noChangeArrowheads="1" noChangeShapeType="1" noTextEdit="1"/>
              </p:cNvSpPr>
              <p:nvPr/>
            </p:nvSpPr>
            <p:spPr>
              <a:xfrm>
                <a:off x="3752449" y="5734943"/>
                <a:ext cx="1918282" cy="369332"/>
              </a:xfrm>
              <a:prstGeom prst="rect">
                <a:avLst/>
              </a:prstGeom>
              <a:blipFill rotWithShape="1">
                <a:blip r:embed="rId10"/>
                <a:stretch>
                  <a:fillRect b="-8333"/>
                </a:stretch>
              </a:blipFill>
            </p:spPr>
            <p:txBody>
              <a:bodyPr/>
              <a:lstStyle/>
              <a:p>
                <a:r>
                  <a:rPr lang="en-US">
                    <a:noFill/>
                  </a:rPr>
                  <a:t> </a:t>
                </a:r>
              </a:p>
            </p:txBody>
          </p:sp>
        </mc:Fallback>
      </mc:AlternateContent>
      <p:pic>
        <p:nvPicPr>
          <p:cNvPr id="4244" name="Picture 148" descr="F:\Arbeit\Vorträge - Tagungen\2013-10-27 - E2C 2013 Budapest\POT_Ausw.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42030" y="1988840"/>
            <a:ext cx="4137544" cy="29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383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agonal liegende Ecken des Rechtecks abrunden 23"/>
          <p:cNvSpPr/>
          <p:nvPr/>
        </p:nvSpPr>
        <p:spPr>
          <a:xfrm rot="5400000">
            <a:off x="3469377" y="-3101223"/>
            <a:ext cx="765085" cy="7344816"/>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296525" y="368660"/>
            <a:ext cx="1569660" cy="369332"/>
          </a:xfrm>
          <a:prstGeom prst="rect">
            <a:avLst/>
          </a:prstGeom>
          <a:noFill/>
        </p:spPr>
        <p:txBody>
          <a:bodyPr wrap="none" rtlCol="0">
            <a:spAutoFit/>
          </a:bodyPr>
          <a:lstStyle/>
          <a:p>
            <a:r>
              <a:rPr lang="en-US" b="1" smtClean="0">
                <a:solidFill>
                  <a:schemeClr val="accent1"/>
                </a:solidFill>
              </a:rPr>
              <a:t>Conclusions</a:t>
            </a:r>
          </a:p>
        </p:txBody>
      </p:sp>
      <p:sp>
        <p:nvSpPr>
          <p:cNvPr id="25" name="Textfeld 24"/>
          <p:cNvSpPr txBox="1"/>
          <p:nvPr/>
        </p:nvSpPr>
        <p:spPr>
          <a:xfrm>
            <a:off x="116505" y="6482371"/>
            <a:ext cx="8910990" cy="276999"/>
          </a:xfrm>
          <a:prstGeom prst="rect">
            <a:avLst/>
          </a:prstGeom>
          <a:noFill/>
        </p:spPr>
        <p:txBody>
          <a:bodyPr wrap="square" rtlCol="0">
            <a:spAutoFit/>
          </a:bodyPr>
          <a:lstStyle/>
          <a:p>
            <a:pPr algn="ctr"/>
            <a:r>
              <a:rPr lang="de-DE" sz="1200" dirty="0" smtClean="0">
                <a:solidFill>
                  <a:schemeClr val="bg1">
                    <a:lumMod val="50000"/>
                  </a:schemeClr>
                </a:solidFill>
              </a:rPr>
              <a:t>30.10.2013                                                     E2C </a:t>
            </a:r>
            <a:r>
              <a:rPr lang="de-DE" sz="1200" dirty="0">
                <a:solidFill>
                  <a:schemeClr val="bg1">
                    <a:lumMod val="50000"/>
                  </a:schemeClr>
                </a:solidFill>
              </a:rPr>
              <a:t>2013 - 3rd European </a:t>
            </a:r>
            <a:r>
              <a:rPr lang="de-DE" sz="1200" dirty="0" err="1">
                <a:solidFill>
                  <a:schemeClr val="bg1">
                    <a:lumMod val="50000"/>
                  </a:schemeClr>
                </a:solidFill>
              </a:rPr>
              <a:t>Energy</a:t>
            </a:r>
            <a:r>
              <a:rPr lang="de-DE" sz="1200" dirty="0">
                <a:solidFill>
                  <a:schemeClr val="bg1">
                    <a:lumMod val="50000"/>
                  </a:schemeClr>
                </a:solidFill>
              </a:rPr>
              <a:t> </a:t>
            </a:r>
            <a:r>
              <a:rPr lang="de-DE" sz="1200" dirty="0" smtClean="0">
                <a:solidFill>
                  <a:schemeClr val="bg1">
                    <a:lumMod val="50000"/>
                  </a:schemeClr>
                </a:solidFill>
              </a:rPr>
              <a:t>Conference                                                       15</a:t>
            </a:r>
            <a:endParaRPr lang="de-DE" sz="1200" dirty="0">
              <a:solidFill>
                <a:schemeClr val="bg1">
                  <a:lumMod val="50000"/>
                </a:schemeClr>
              </a:solidFill>
            </a:endParaRPr>
          </a:p>
        </p:txBody>
      </p:sp>
      <p:sp>
        <p:nvSpPr>
          <p:cNvPr id="7" name="Inhaltsplatzhalter 2"/>
          <p:cNvSpPr>
            <a:spLocks noGrp="1"/>
          </p:cNvSpPr>
          <p:nvPr>
            <p:ph idx="1"/>
          </p:nvPr>
        </p:nvSpPr>
        <p:spPr>
          <a:xfrm>
            <a:off x="566555" y="1313765"/>
            <a:ext cx="8033785" cy="4635515"/>
          </a:xfrm>
        </p:spPr>
        <p:txBody>
          <a:bodyPr/>
          <a:lstStyle/>
          <a:p>
            <a:r>
              <a:rPr lang="en-US" sz="1600" b="1" dirty="0" smtClean="0"/>
              <a:t>Different temperature behavior under </a:t>
            </a:r>
            <a:r>
              <a:rPr lang="en-US" sz="1600" b="1" dirty="0" err="1" smtClean="0"/>
              <a:t>isoperibolic</a:t>
            </a:r>
            <a:r>
              <a:rPr lang="en-US" sz="1600" b="1" dirty="0" smtClean="0"/>
              <a:t>/adiabatic conditions, 	</a:t>
            </a:r>
          </a:p>
          <a:p>
            <a:pPr marL="0" indent="0">
              <a:buNone/>
            </a:pPr>
            <a:r>
              <a:rPr lang="en-US" sz="1600" b="1" dirty="0" smtClean="0"/>
              <a:t>	</a:t>
            </a:r>
          </a:p>
          <a:p>
            <a:pPr marL="0" indent="0">
              <a:buNone/>
            </a:pPr>
            <a:r>
              <a:rPr lang="en-US" sz="1600" b="1" dirty="0"/>
              <a:t>	</a:t>
            </a:r>
            <a:r>
              <a:rPr lang="en-US" sz="1600" b="1" dirty="0" smtClean="0"/>
              <a:t>→ under </a:t>
            </a:r>
            <a:r>
              <a:rPr lang="en-US" sz="1600" b="1" dirty="0" err="1" smtClean="0"/>
              <a:t>isoperibolic</a:t>
            </a:r>
            <a:r>
              <a:rPr lang="en-US" sz="1600" b="1" dirty="0" smtClean="0"/>
              <a:t> conditions the cell can cool down independently</a:t>
            </a:r>
          </a:p>
          <a:p>
            <a:pPr marL="0" indent="0">
              <a:buNone/>
            </a:pPr>
            <a:r>
              <a:rPr lang="en-US" sz="1600" b="1" dirty="0" smtClean="0"/>
              <a:t>	</a:t>
            </a:r>
          </a:p>
          <a:p>
            <a:pPr marL="0" indent="0">
              <a:buNone/>
            </a:pPr>
            <a:r>
              <a:rPr lang="en-US" sz="1600" b="1" dirty="0"/>
              <a:t>	</a:t>
            </a:r>
            <a:r>
              <a:rPr lang="en-US" sz="1600" b="1" dirty="0" smtClean="0"/>
              <a:t>→ under adiabatic conditions the cell heats up</a:t>
            </a:r>
          </a:p>
          <a:p>
            <a:pPr marL="0" indent="0">
              <a:buNone/>
            </a:pPr>
            <a:r>
              <a:rPr lang="en-US" sz="1600" b="1" dirty="0"/>
              <a:t>		</a:t>
            </a:r>
            <a:r>
              <a:rPr lang="en-US" sz="1600" b="1" dirty="0" smtClean="0"/>
              <a:t>→ significant </a:t>
            </a:r>
            <a:r>
              <a:rPr lang="en-US" sz="1600" b="1" dirty="0"/>
              <a:t>temperature rise even for </a:t>
            </a:r>
            <a:endParaRPr lang="en-US" sz="1600" b="1" dirty="0" smtClean="0"/>
          </a:p>
          <a:p>
            <a:pPr marL="0" indent="0">
              <a:buNone/>
            </a:pPr>
            <a:r>
              <a:rPr lang="en-US" sz="1600" b="1" dirty="0"/>
              <a:t>	</a:t>
            </a:r>
            <a:r>
              <a:rPr lang="en-US" sz="1600" b="1" dirty="0" smtClean="0"/>
              <a:t>	     low </a:t>
            </a:r>
            <a:r>
              <a:rPr lang="en-US" sz="1600" b="1" dirty="0"/>
              <a:t>charge/discharge rates </a:t>
            </a:r>
          </a:p>
          <a:p>
            <a:pPr marL="0" indent="0">
              <a:buNone/>
            </a:pPr>
            <a:endParaRPr lang="en-US" sz="1600" b="1" dirty="0" smtClean="0"/>
          </a:p>
          <a:p>
            <a:r>
              <a:rPr lang="en-US" sz="1600" b="1" dirty="0" smtClean="0"/>
              <a:t>The thermal behavior under normal condition now are known</a:t>
            </a:r>
          </a:p>
          <a:p>
            <a:endParaRPr lang="en-US" sz="1600" b="1" dirty="0"/>
          </a:p>
          <a:p>
            <a:pPr marL="0" indent="0">
              <a:buNone/>
            </a:pPr>
            <a:r>
              <a:rPr lang="en-US" sz="1600" b="1" dirty="0" smtClean="0"/>
              <a:t>	→ BMS can be improved</a:t>
            </a:r>
          </a:p>
          <a:p>
            <a:pPr marL="0" indent="0">
              <a:buNone/>
            </a:pPr>
            <a:endParaRPr lang="en-US" sz="1600" b="1" dirty="0"/>
          </a:p>
          <a:p>
            <a:r>
              <a:rPr lang="en-US" sz="1600" b="1" dirty="0"/>
              <a:t>Separation of reversible and irreversible heat effects possible</a:t>
            </a:r>
          </a:p>
          <a:p>
            <a:pPr marL="0" indent="0">
              <a:buNone/>
            </a:pPr>
            <a:endParaRPr lang="en-US" sz="1600" b="1" dirty="0" smtClean="0"/>
          </a:p>
          <a:p>
            <a:pPr marL="0" indent="0">
              <a:buNone/>
            </a:pPr>
            <a:r>
              <a:rPr lang="en-US" sz="1600" b="1" dirty="0"/>
              <a:t>	→ next step: reducing the influences of the irreversible </a:t>
            </a:r>
            <a:r>
              <a:rPr lang="en-US" sz="1600" b="1" dirty="0" smtClean="0"/>
              <a:t>heat</a:t>
            </a:r>
          </a:p>
          <a:p>
            <a:pPr marL="0" indent="0">
              <a:buNone/>
            </a:pPr>
            <a:endParaRPr lang="en-US" sz="1600" b="1" dirty="0"/>
          </a:p>
          <a:p>
            <a:pPr marL="0" indent="0">
              <a:buNone/>
            </a:pPr>
            <a:r>
              <a:rPr lang="en-US" sz="1600" b="1" dirty="0" smtClean="0"/>
              <a:t>	</a:t>
            </a:r>
          </a:p>
          <a:p>
            <a:pPr marL="0" indent="0">
              <a:buNone/>
            </a:pPr>
            <a:endParaRPr lang="en-US" sz="1600" b="1" dirty="0"/>
          </a:p>
        </p:txBody>
      </p:sp>
      <p:grpSp>
        <p:nvGrpSpPr>
          <p:cNvPr id="2" name="Gruppieren 1"/>
          <p:cNvGrpSpPr/>
          <p:nvPr/>
        </p:nvGrpSpPr>
        <p:grpSpPr>
          <a:xfrm>
            <a:off x="7047275" y="2258870"/>
            <a:ext cx="1800200" cy="2644482"/>
            <a:chOff x="7047275" y="2258870"/>
            <a:chExt cx="1800200" cy="2644482"/>
          </a:xfrm>
        </p:grpSpPr>
        <p:pic>
          <p:nvPicPr>
            <p:cNvPr id="6" name="Picture 4" descr="J:\Arbeit\Vorträge - Tagungen\2013-10-27 - E2C 2013 Budapest\Lapt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7475" y="2258870"/>
              <a:ext cx="1800000" cy="1201482"/>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pic>
          <p:nvPicPr>
            <p:cNvPr id="5122" name="Picture 2" descr="F:\Arbeit\Vorträge - Tagungen\2013-10-27 - E2C 2013 Budapest\Hand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7275" y="3460352"/>
              <a:ext cx="1800000" cy="14430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7708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16409" y="2204864"/>
            <a:ext cx="6911975" cy="244827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algn="ctr"/>
            <a:endParaRPr lang="en-US" sz="4400" smtClean="0">
              <a:solidFill>
                <a:schemeClr val="accent1"/>
              </a:solidFill>
              <a:effectLst>
                <a:outerShdw blurRad="38100" dist="38100" dir="2700000" algn="tl">
                  <a:srgbClr val="000000">
                    <a:alpha val="43137"/>
                  </a:srgbClr>
                </a:outerShdw>
              </a:effectLst>
            </a:endParaRPr>
          </a:p>
          <a:p>
            <a:pPr algn="ctr"/>
            <a:endParaRPr lang="en-US" sz="4400" smtClean="0">
              <a:solidFill>
                <a:schemeClr val="accent1"/>
              </a:solidFill>
              <a:effectLst>
                <a:outerShdw blurRad="38100" dist="38100" dir="2700000" algn="tl">
                  <a:srgbClr val="000000">
                    <a:alpha val="43137"/>
                  </a:srgbClr>
                </a:outerShdw>
              </a:effectLst>
            </a:endParaRPr>
          </a:p>
          <a:p>
            <a:pPr algn="ctr"/>
            <a:r>
              <a:rPr lang="en-US" sz="4400" smtClean="0">
                <a:solidFill>
                  <a:schemeClr val="accent1"/>
                </a:solidFill>
                <a:effectLst>
                  <a:outerShdw blurRad="38100" dist="38100" dir="2700000" algn="tl">
                    <a:srgbClr val="000000">
                      <a:alpha val="43137"/>
                    </a:srgbClr>
                  </a:outerShdw>
                </a:effectLst>
              </a:rPr>
              <a:t>Thank you </a:t>
            </a:r>
          </a:p>
          <a:p>
            <a:pPr algn="ctr"/>
            <a:r>
              <a:rPr lang="en-US" sz="4400" smtClean="0">
                <a:solidFill>
                  <a:schemeClr val="accent1"/>
                </a:solidFill>
                <a:effectLst>
                  <a:outerShdw blurRad="38100" dist="38100" dir="2700000" algn="tl">
                    <a:srgbClr val="000000">
                      <a:alpha val="43137"/>
                    </a:srgbClr>
                  </a:outerShdw>
                </a:effectLst>
              </a:rPr>
              <a:t>for your attention!</a:t>
            </a:r>
          </a:p>
          <a:p>
            <a:pPr algn="ctr"/>
            <a:endParaRPr lang="en-US" sz="4400">
              <a:solidFill>
                <a:schemeClr val="accent1"/>
              </a:solidFill>
              <a:effectLst>
                <a:outerShdw blurRad="38100" dist="38100" dir="2700000" algn="tl">
                  <a:srgbClr val="000000">
                    <a:alpha val="43137"/>
                  </a:srgbClr>
                </a:outerShdw>
              </a:effectLst>
            </a:endParaRPr>
          </a:p>
        </p:txBody>
      </p:sp>
      <p:pic>
        <p:nvPicPr>
          <p:cNvPr id="9" name="Picture 2" descr="http://www.akkumagic.de/assets/images/smiley.gi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80277" y="1268760"/>
            <a:ext cx="1986578" cy="1947905"/>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1187624" y="5517232"/>
            <a:ext cx="7050345" cy="646331"/>
          </a:xfrm>
          <a:prstGeom prst="rect">
            <a:avLst/>
          </a:prstGeom>
        </p:spPr>
        <p:txBody>
          <a:bodyPr wrap="square">
            <a:spAutoFit/>
          </a:bodyPr>
          <a:lstStyle/>
          <a:p>
            <a:pPr algn="ctr"/>
            <a:r>
              <a:rPr lang="en-GB">
                <a:solidFill>
                  <a:schemeClr val="bg1">
                    <a:lumMod val="50000"/>
                  </a:schemeClr>
                </a:solidFill>
              </a:rPr>
              <a:t>We gratefully acknowledge </a:t>
            </a:r>
            <a:r>
              <a:rPr lang="en-GB" smtClean="0">
                <a:solidFill>
                  <a:schemeClr val="bg1">
                    <a:lumMod val="50000"/>
                  </a:schemeClr>
                </a:solidFill>
              </a:rPr>
              <a:t>the funding by the </a:t>
            </a:r>
            <a:r>
              <a:rPr lang="de-DE" smtClean="0">
                <a:solidFill>
                  <a:schemeClr val="bg1">
                    <a:lumMod val="50000"/>
                  </a:schemeClr>
                </a:solidFill>
              </a:rPr>
              <a:t>German </a:t>
            </a:r>
            <a:r>
              <a:rPr lang="de-DE">
                <a:solidFill>
                  <a:schemeClr val="bg1">
                    <a:lumMod val="50000"/>
                  </a:schemeClr>
                </a:solidFill>
              </a:rPr>
              <a:t>Research </a:t>
            </a:r>
            <a:r>
              <a:rPr lang="de-DE" err="1">
                <a:solidFill>
                  <a:schemeClr val="bg1">
                    <a:lumMod val="50000"/>
                  </a:schemeClr>
                </a:solidFill>
              </a:rPr>
              <a:t>Foundation</a:t>
            </a:r>
            <a:r>
              <a:rPr lang="de-DE" b="1">
                <a:solidFill>
                  <a:schemeClr val="bg1">
                    <a:lumMod val="50000"/>
                  </a:schemeClr>
                </a:solidFill>
              </a:rPr>
              <a:t> </a:t>
            </a:r>
            <a:r>
              <a:rPr lang="en-GB">
                <a:solidFill>
                  <a:schemeClr val="bg1">
                    <a:lumMod val="50000"/>
                  </a:schemeClr>
                </a:solidFill>
              </a:rPr>
              <a:t>priority programme SPP1473 </a:t>
            </a:r>
            <a:r>
              <a:rPr lang="en-GB" err="1">
                <a:solidFill>
                  <a:schemeClr val="bg1">
                    <a:lumMod val="50000"/>
                  </a:schemeClr>
                </a:solidFill>
              </a:rPr>
              <a:t>WeNDeLIB</a:t>
            </a:r>
            <a:endParaRPr lang="de-DE">
              <a:solidFill>
                <a:schemeClr val="bg1">
                  <a:lumMod val="50000"/>
                </a:schemeClr>
              </a:solidFill>
            </a:endParaRPr>
          </a:p>
        </p:txBody>
      </p:sp>
      <p:sp>
        <p:nvSpPr>
          <p:cNvPr id="5" name="Textfeld 4"/>
          <p:cNvSpPr txBox="1"/>
          <p:nvPr/>
        </p:nvSpPr>
        <p:spPr>
          <a:xfrm>
            <a:off x="116505" y="6482371"/>
            <a:ext cx="8910990" cy="276999"/>
          </a:xfrm>
          <a:prstGeom prst="rect">
            <a:avLst/>
          </a:prstGeom>
          <a:noFill/>
        </p:spPr>
        <p:txBody>
          <a:bodyPr wrap="square" rtlCol="0">
            <a:spAutoFit/>
          </a:bodyPr>
          <a:lstStyle/>
          <a:p>
            <a:pPr algn="ctr"/>
            <a:r>
              <a:rPr lang="de-DE" sz="1200" dirty="0" smtClean="0">
                <a:solidFill>
                  <a:schemeClr val="bg1">
                    <a:lumMod val="50000"/>
                  </a:schemeClr>
                </a:solidFill>
              </a:rPr>
              <a:t>30.10.2013                                                     E2C </a:t>
            </a:r>
            <a:r>
              <a:rPr lang="de-DE" sz="1200" dirty="0">
                <a:solidFill>
                  <a:schemeClr val="bg1">
                    <a:lumMod val="50000"/>
                  </a:schemeClr>
                </a:solidFill>
              </a:rPr>
              <a:t>2013 - 3rd European </a:t>
            </a:r>
            <a:r>
              <a:rPr lang="de-DE" sz="1200" dirty="0" err="1">
                <a:solidFill>
                  <a:schemeClr val="bg1">
                    <a:lumMod val="50000"/>
                  </a:schemeClr>
                </a:solidFill>
              </a:rPr>
              <a:t>Energy</a:t>
            </a:r>
            <a:r>
              <a:rPr lang="de-DE" sz="1200" dirty="0">
                <a:solidFill>
                  <a:schemeClr val="bg1">
                    <a:lumMod val="50000"/>
                  </a:schemeClr>
                </a:solidFill>
              </a:rPr>
              <a:t> </a:t>
            </a:r>
            <a:r>
              <a:rPr lang="de-DE" sz="1200" dirty="0" smtClean="0">
                <a:solidFill>
                  <a:schemeClr val="bg1">
                    <a:lumMod val="50000"/>
                  </a:schemeClr>
                </a:solidFill>
              </a:rPr>
              <a:t>Conference                                                       16</a:t>
            </a:r>
            <a:endParaRPr lang="de-DE" sz="1200" dirty="0">
              <a:solidFill>
                <a:schemeClr val="bg1">
                  <a:lumMod val="50000"/>
                </a:schemeClr>
              </a:solidFill>
            </a:endParaRPr>
          </a:p>
        </p:txBody>
      </p:sp>
    </p:spTree>
    <p:extLst>
      <p:ext uri="{BB962C8B-B14F-4D97-AF65-F5344CB8AC3E}">
        <p14:creationId xmlns:p14="http://schemas.microsoft.com/office/powerpoint/2010/main" val="1717110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agonal liegende Ecken des Rechtecks abrunden 23"/>
          <p:cNvSpPr/>
          <p:nvPr/>
        </p:nvSpPr>
        <p:spPr>
          <a:xfrm rot="5400000">
            <a:off x="3469377" y="-3101223"/>
            <a:ext cx="765085" cy="7344816"/>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296525" y="359368"/>
            <a:ext cx="979755" cy="369332"/>
          </a:xfrm>
          <a:prstGeom prst="rect">
            <a:avLst/>
          </a:prstGeom>
          <a:noFill/>
        </p:spPr>
        <p:txBody>
          <a:bodyPr wrap="none" rtlCol="0">
            <a:spAutoFit/>
          </a:bodyPr>
          <a:lstStyle/>
          <a:p>
            <a:r>
              <a:rPr lang="en-US" b="1" smtClean="0">
                <a:solidFill>
                  <a:schemeClr val="accent1"/>
                </a:solidFill>
              </a:rPr>
              <a:t>Outline</a:t>
            </a:r>
            <a:endParaRPr lang="de-DE" b="1">
              <a:solidFill>
                <a:schemeClr val="accent1"/>
              </a:solidFill>
            </a:endParaRPr>
          </a:p>
        </p:txBody>
      </p:sp>
      <p:sp>
        <p:nvSpPr>
          <p:cNvPr id="25" name="Textfeld 24"/>
          <p:cNvSpPr txBox="1"/>
          <p:nvPr/>
        </p:nvSpPr>
        <p:spPr>
          <a:xfrm>
            <a:off x="116505" y="6482371"/>
            <a:ext cx="8910990" cy="276999"/>
          </a:xfrm>
          <a:prstGeom prst="rect">
            <a:avLst/>
          </a:prstGeom>
          <a:noFill/>
        </p:spPr>
        <p:txBody>
          <a:bodyPr wrap="square" rtlCol="0">
            <a:spAutoFit/>
          </a:bodyPr>
          <a:lstStyle/>
          <a:p>
            <a:pPr algn="ctr"/>
            <a:r>
              <a:rPr lang="de-DE" sz="1200" smtClean="0">
                <a:solidFill>
                  <a:schemeClr val="bg1">
                    <a:lumMod val="50000"/>
                  </a:schemeClr>
                </a:solidFill>
              </a:rPr>
              <a:t>30.10.2013                                                     E2C </a:t>
            </a:r>
            <a:r>
              <a:rPr lang="de-DE" sz="1200">
                <a:solidFill>
                  <a:schemeClr val="bg1">
                    <a:lumMod val="50000"/>
                  </a:schemeClr>
                </a:solidFill>
              </a:rPr>
              <a:t>2013 - 3rd European </a:t>
            </a:r>
            <a:r>
              <a:rPr lang="de-DE" sz="1200" err="1">
                <a:solidFill>
                  <a:schemeClr val="bg1">
                    <a:lumMod val="50000"/>
                  </a:schemeClr>
                </a:solidFill>
              </a:rPr>
              <a:t>Energy</a:t>
            </a:r>
            <a:r>
              <a:rPr lang="de-DE" sz="1200">
                <a:solidFill>
                  <a:schemeClr val="bg1">
                    <a:lumMod val="50000"/>
                  </a:schemeClr>
                </a:solidFill>
              </a:rPr>
              <a:t> </a:t>
            </a:r>
            <a:r>
              <a:rPr lang="de-DE" sz="1200" smtClean="0">
                <a:solidFill>
                  <a:schemeClr val="bg1">
                    <a:lumMod val="50000"/>
                  </a:schemeClr>
                </a:solidFill>
              </a:rPr>
              <a:t>Conference                                                       02</a:t>
            </a:r>
            <a:endParaRPr lang="de-DE" sz="1200">
              <a:solidFill>
                <a:schemeClr val="bg1">
                  <a:lumMod val="50000"/>
                </a:schemeClr>
              </a:solidFill>
            </a:endParaRPr>
          </a:p>
        </p:txBody>
      </p:sp>
      <p:sp>
        <p:nvSpPr>
          <p:cNvPr id="5" name="Inhaltsplatzhalter 2"/>
          <p:cNvSpPr>
            <a:spLocks noGrp="1"/>
          </p:cNvSpPr>
          <p:nvPr>
            <p:ph idx="1"/>
          </p:nvPr>
        </p:nvSpPr>
        <p:spPr>
          <a:xfrm>
            <a:off x="610777" y="1673805"/>
            <a:ext cx="6166468" cy="4230470"/>
          </a:xfrm>
        </p:spPr>
        <p:txBody>
          <a:bodyPr/>
          <a:lstStyle/>
          <a:p>
            <a:r>
              <a:rPr lang="de-DE" sz="1600" b="1" dirty="0"/>
              <a:t>Short </a:t>
            </a:r>
            <a:r>
              <a:rPr lang="de-DE" sz="1600" b="1" dirty="0" smtClean="0"/>
              <a:t>Motivation</a:t>
            </a:r>
          </a:p>
          <a:p>
            <a:pPr marL="0" indent="0">
              <a:buNone/>
            </a:pPr>
            <a:endParaRPr lang="de-DE" sz="1600" b="1" dirty="0"/>
          </a:p>
          <a:p>
            <a:r>
              <a:rPr lang="de-DE" sz="1600" b="1" dirty="0" smtClean="0"/>
              <a:t>Experimental </a:t>
            </a:r>
            <a:r>
              <a:rPr lang="de-DE" sz="1600" b="1" dirty="0" err="1" smtClean="0"/>
              <a:t>setup</a:t>
            </a:r>
            <a:r>
              <a:rPr lang="de-DE" sz="1600" b="1" dirty="0" smtClean="0"/>
              <a:t>, </a:t>
            </a:r>
            <a:r>
              <a:rPr lang="de-DE" sz="1600" b="1" dirty="0" err="1" smtClean="0"/>
              <a:t>battery</a:t>
            </a:r>
            <a:r>
              <a:rPr lang="de-DE" sz="1600" b="1" dirty="0" smtClean="0"/>
              <a:t> </a:t>
            </a:r>
            <a:r>
              <a:rPr lang="de-DE" sz="1600" b="1" dirty="0" err="1" smtClean="0"/>
              <a:t>and</a:t>
            </a:r>
            <a:r>
              <a:rPr lang="de-DE" sz="1600" b="1" dirty="0" smtClean="0"/>
              <a:t> </a:t>
            </a:r>
            <a:r>
              <a:rPr lang="de-DE" sz="1600" b="1" dirty="0" err="1" smtClean="0"/>
              <a:t>calorimeter</a:t>
            </a:r>
            <a:endParaRPr lang="de-DE" sz="1600" b="1" dirty="0" smtClean="0"/>
          </a:p>
          <a:p>
            <a:pPr marL="0" indent="0">
              <a:buNone/>
            </a:pPr>
            <a:endParaRPr lang="de-DE" sz="1600" b="1" dirty="0"/>
          </a:p>
          <a:p>
            <a:r>
              <a:rPr lang="de-DE" sz="1600" b="1" dirty="0" err="1" smtClean="0"/>
              <a:t>Theoretical</a:t>
            </a:r>
            <a:r>
              <a:rPr lang="de-DE" sz="1600" b="1" dirty="0" smtClean="0"/>
              <a:t> </a:t>
            </a:r>
            <a:r>
              <a:rPr lang="de-DE" sz="1600" b="1" dirty="0" err="1" smtClean="0"/>
              <a:t>overview</a:t>
            </a:r>
            <a:r>
              <a:rPr lang="de-DE" sz="1600" b="1" dirty="0" smtClean="0"/>
              <a:t> </a:t>
            </a:r>
            <a:r>
              <a:rPr lang="de-DE" sz="1600" b="1" dirty="0" err="1" smtClean="0"/>
              <a:t>of</a:t>
            </a:r>
            <a:r>
              <a:rPr lang="de-DE" sz="1600" b="1" dirty="0" smtClean="0"/>
              <a:t> </a:t>
            </a:r>
            <a:r>
              <a:rPr lang="de-DE" sz="1600" b="1" dirty="0" err="1" smtClean="0"/>
              <a:t>heat</a:t>
            </a:r>
            <a:r>
              <a:rPr lang="de-DE" sz="1600" b="1" dirty="0" smtClean="0"/>
              <a:t> </a:t>
            </a:r>
            <a:r>
              <a:rPr lang="de-DE" sz="1600" b="1" dirty="0" err="1" smtClean="0"/>
              <a:t>generation</a:t>
            </a:r>
            <a:endParaRPr lang="de-DE" sz="1600" b="1" dirty="0" smtClean="0"/>
          </a:p>
          <a:p>
            <a:endParaRPr lang="de-DE" sz="1600" b="1" dirty="0"/>
          </a:p>
          <a:p>
            <a:r>
              <a:rPr lang="de-DE" sz="1600" b="1" dirty="0" smtClean="0"/>
              <a:t>Parameter </a:t>
            </a:r>
            <a:r>
              <a:rPr lang="de-DE" sz="1600" b="1" dirty="0" err="1" smtClean="0"/>
              <a:t>measurements</a:t>
            </a:r>
            <a:endParaRPr lang="de-DE" sz="1600" b="1" dirty="0" smtClean="0"/>
          </a:p>
          <a:p>
            <a:pPr marL="0" indent="0">
              <a:buNone/>
            </a:pPr>
            <a:endParaRPr lang="de-DE" sz="1600" b="1" dirty="0" smtClean="0"/>
          </a:p>
          <a:p>
            <a:r>
              <a:rPr lang="de-DE" sz="1600" b="1" dirty="0" err="1" smtClean="0"/>
              <a:t>Isoperibolic</a:t>
            </a:r>
            <a:r>
              <a:rPr lang="de-DE" sz="1600" b="1" dirty="0" smtClean="0"/>
              <a:t> </a:t>
            </a:r>
            <a:r>
              <a:rPr lang="de-DE" sz="1600" b="1" dirty="0" err="1" smtClean="0"/>
              <a:t>measurements</a:t>
            </a:r>
            <a:endParaRPr lang="de-DE" sz="1600" b="1" dirty="0"/>
          </a:p>
          <a:p>
            <a:endParaRPr lang="de-DE" sz="1600" b="1" dirty="0" smtClean="0"/>
          </a:p>
          <a:p>
            <a:r>
              <a:rPr lang="de-DE" sz="1600" b="1" dirty="0" err="1" smtClean="0"/>
              <a:t>Adiabatic</a:t>
            </a:r>
            <a:r>
              <a:rPr lang="de-DE" sz="1600" b="1" dirty="0" smtClean="0"/>
              <a:t> </a:t>
            </a:r>
            <a:r>
              <a:rPr lang="de-DE" sz="1600" b="1" dirty="0" err="1" smtClean="0"/>
              <a:t>measurements</a:t>
            </a:r>
            <a:endParaRPr lang="de-DE" sz="1600" b="1" dirty="0" smtClean="0"/>
          </a:p>
          <a:p>
            <a:endParaRPr lang="de-DE" sz="1600" b="1" dirty="0"/>
          </a:p>
          <a:p>
            <a:r>
              <a:rPr lang="de-DE" sz="1600" b="1" dirty="0" err="1" smtClean="0"/>
              <a:t>Conclusion</a:t>
            </a:r>
            <a:endParaRPr lang="de-DE" sz="1600" b="1" dirty="0" smtClean="0"/>
          </a:p>
          <a:p>
            <a:pPr marL="0" indent="0">
              <a:buNone/>
            </a:pPr>
            <a:endParaRPr lang="de-DE" b="1" dirty="0" smtClean="0"/>
          </a:p>
        </p:txBody>
      </p:sp>
      <p:pic>
        <p:nvPicPr>
          <p:cNvPr id="6" name="Inhaltsplatzhalter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1203" y="1133745"/>
            <a:ext cx="1452752" cy="1215030"/>
          </a:xfrm>
          <a:prstGeom prst="rect">
            <a:avLst/>
          </a:prstGeom>
          <a:ln w="25400">
            <a:solidFill>
              <a:schemeClr val="accent1"/>
            </a:solidFill>
          </a:ln>
        </p:spPr>
      </p:pic>
      <p:pic>
        <p:nvPicPr>
          <p:cNvPr id="7" name="Picture 3"/>
          <p:cNvPicPr>
            <a:picLocks noChangeAspect="1" noChangeArrowheads="1"/>
          </p:cNvPicPr>
          <p:nvPr/>
        </p:nvPicPr>
        <p:blipFill>
          <a:blip r:embed="rId4"/>
          <a:stretch>
            <a:fillRect/>
          </a:stretch>
        </p:blipFill>
        <p:spPr bwMode="auto">
          <a:xfrm>
            <a:off x="7300422" y="2323796"/>
            <a:ext cx="1367033" cy="1330229"/>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74479" y="4419110"/>
            <a:ext cx="896724" cy="1195632"/>
          </a:xfrm>
          <a:prstGeom prst="rect">
            <a:avLst/>
          </a:prstGeom>
          <a:noFill/>
          <a:ln w="254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a:srcRect/>
          <a:stretch>
            <a:fillRect/>
          </a:stretch>
        </p:blipFill>
        <p:spPr bwMode="auto">
          <a:xfrm>
            <a:off x="5983779" y="3315035"/>
            <a:ext cx="1040176" cy="1385255"/>
          </a:xfrm>
          <a:prstGeom prst="rect">
            <a:avLst/>
          </a:prstGeom>
          <a:noFill/>
          <a:ln w="25400">
            <a:solidFill>
              <a:schemeClr val="accent1"/>
            </a:solidFill>
            <a:miter lim="800000"/>
            <a:headEnd/>
            <a:tailEnd/>
          </a:ln>
          <a:effectLst/>
        </p:spPr>
      </p:pic>
    </p:spTree>
    <p:extLst>
      <p:ext uri="{BB962C8B-B14F-4D97-AF65-F5344CB8AC3E}">
        <p14:creationId xmlns:p14="http://schemas.microsoft.com/office/powerpoint/2010/main" val="993309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iagonal liegende Ecken des Rechtecks abrunden 3"/>
          <p:cNvSpPr/>
          <p:nvPr/>
        </p:nvSpPr>
        <p:spPr>
          <a:xfrm rot="5400000">
            <a:off x="3469377" y="-3101223"/>
            <a:ext cx="765085" cy="7344816"/>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116505" y="6482371"/>
            <a:ext cx="8910990" cy="276999"/>
          </a:xfrm>
          <a:prstGeom prst="rect">
            <a:avLst/>
          </a:prstGeom>
          <a:noFill/>
        </p:spPr>
        <p:txBody>
          <a:bodyPr wrap="square" rtlCol="0">
            <a:spAutoFit/>
          </a:bodyPr>
          <a:lstStyle/>
          <a:p>
            <a:pPr algn="ctr"/>
            <a:r>
              <a:rPr lang="de-DE" sz="1200" smtClean="0">
                <a:solidFill>
                  <a:schemeClr val="bg1">
                    <a:lumMod val="50000"/>
                  </a:schemeClr>
                </a:solidFill>
              </a:rPr>
              <a:t>30.10.2013                                                     E2C </a:t>
            </a:r>
            <a:r>
              <a:rPr lang="de-DE" sz="1200">
                <a:solidFill>
                  <a:schemeClr val="bg1">
                    <a:lumMod val="50000"/>
                  </a:schemeClr>
                </a:solidFill>
              </a:rPr>
              <a:t>2013 - 3rd European </a:t>
            </a:r>
            <a:r>
              <a:rPr lang="de-DE" sz="1200" err="1">
                <a:solidFill>
                  <a:schemeClr val="bg1">
                    <a:lumMod val="50000"/>
                  </a:schemeClr>
                </a:solidFill>
              </a:rPr>
              <a:t>Energy</a:t>
            </a:r>
            <a:r>
              <a:rPr lang="de-DE" sz="1200">
                <a:solidFill>
                  <a:schemeClr val="bg1">
                    <a:lumMod val="50000"/>
                  </a:schemeClr>
                </a:solidFill>
              </a:rPr>
              <a:t> </a:t>
            </a:r>
            <a:r>
              <a:rPr lang="de-DE" sz="1200" smtClean="0">
                <a:solidFill>
                  <a:schemeClr val="bg1">
                    <a:lumMod val="50000"/>
                  </a:schemeClr>
                </a:solidFill>
              </a:rPr>
              <a:t>Conference                                                       16</a:t>
            </a:r>
            <a:endParaRPr lang="de-DE" sz="1200">
              <a:solidFill>
                <a:schemeClr val="bg1">
                  <a:lumMod val="50000"/>
                </a:schemeClr>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2082138610"/>
              </p:ext>
            </p:extLst>
          </p:nvPr>
        </p:nvGraphicFramePr>
        <p:xfrm>
          <a:off x="908536" y="1198523"/>
          <a:ext cx="7263864" cy="4930777"/>
        </p:xfrm>
        <a:graphic>
          <a:graphicData uri="http://schemas.openxmlformats.org/drawingml/2006/table">
            <a:tbl>
              <a:tblPr firstRow="1" firstCol="1" bandRow="1">
                <a:tableStyleId>{5C22544A-7EE6-4342-B048-85BDC9FD1C3A}</a:tableStyleId>
              </a:tblPr>
              <a:tblGrid>
                <a:gridCol w="1849803"/>
                <a:gridCol w="2048972"/>
                <a:gridCol w="1725687"/>
                <a:gridCol w="1639402"/>
              </a:tblGrid>
              <a:tr h="280010">
                <a:tc gridSpan="2">
                  <a:txBody>
                    <a:bodyPr/>
                    <a:lstStyle/>
                    <a:p>
                      <a:pPr algn="ctr">
                        <a:lnSpc>
                          <a:spcPct val="115000"/>
                        </a:lnSpc>
                        <a:spcAft>
                          <a:spcPts val="0"/>
                        </a:spcAft>
                      </a:pPr>
                      <a:r>
                        <a:rPr lang="de-DE" sz="1600" smtClean="0">
                          <a:solidFill>
                            <a:schemeClr val="tx2"/>
                          </a:solidFill>
                          <a:effectLst/>
                          <a:latin typeface="Calibri" panose="020F0502020204030204" pitchFamily="34" charset="0"/>
                          <a:ea typeface="Calibri"/>
                          <a:cs typeface="Times New Roman"/>
                        </a:rPr>
                        <a:t>Parameter</a:t>
                      </a:r>
                      <a:endParaRPr lang="de-DE" sz="1600">
                        <a:solidFill>
                          <a:schemeClr val="tx2"/>
                        </a:solidFill>
                        <a:effectLst/>
                        <a:latin typeface="Calibri" panose="020F0502020204030204" pitchFamily="34" charset="0"/>
                        <a:ea typeface="Calibri"/>
                        <a:cs typeface="Times New Roman"/>
                      </a:endParaRPr>
                    </a:p>
                  </a:txBody>
                  <a:tcPr marL="39272" marR="39272" marT="0" marB="0">
                    <a:solidFill>
                      <a:schemeClr val="accent3">
                        <a:lumMod val="75000"/>
                      </a:schemeClr>
                    </a:solidFill>
                  </a:tcPr>
                </a:tc>
                <a:tc hMerge="1">
                  <a:txBody>
                    <a:bodyPr/>
                    <a:lstStyle/>
                    <a:p>
                      <a:endParaRPr lang="de-DE"/>
                    </a:p>
                  </a:txBody>
                  <a:tcPr/>
                </a:tc>
                <a:tc>
                  <a:txBody>
                    <a:bodyPr/>
                    <a:lstStyle/>
                    <a:p>
                      <a:pPr algn="ctr"/>
                      <a:r>
                        <a:rPr lang="de-DE" sz="1600" err="1" smtClean="0">
                          <a:solidFill>
                            <a:schemeClr val="tx2"/>
                          </a:solidFill>
                          <a:latin typeface="Calibri" panose="020F0502020204030204" pitchFamily="34" charset="0"/>
                        </a:rPr>
                        <a:t>Manufacturer</a:t>
                      </a:r>
                      <a:r>
                        <a:rPr lang="de-DE" sz="1600" smtClean="0">
                          <a:solidFill>
                            <a:schemeClr val="tx2"/>
                          </a:solidFill>
                          <a:latin typeface="Calibri" panose="020F0502020204030204" pitchFamily="34" charset="0"/>
                        </a:rPr>
                        <a:t> A</a:t>
                      </a:r>
                      <a:endParaRPr lang="de-DE" sz="1600">
                        <a:solidFill>
                          <a:schemeClr val="tx2"/>
                        </a:solidFill>
                        <a:latin typeface="Calibri" panose="020F0502020204030204" pitchFamily="34" charset="0"/>
                      </a:endParaRPr>
                    </a:p>
                  </a:txBody>
                  <a:tcPr marL="39272" marR="39272" marT="0" marB="0" anchor="ctr">
                    <a:solidFill>
                      <a:srgbClr val="FFC000"/>
                    </a:solidFill>
                  </a:tcPr>
                </a:tc>
                <a:tc>
                  <a:txBody>
                    <a:bodyPr/>
                    <a:lstStyle/>
                    <a:p>
                      <a:pPr algn="ctr">
                        <a:lnSpc>
                          <a:spcPct val="100000"/>
                        </a:lnSpc>
                        <a:spcAft>
                          <a:spcPts val="0"/>
                        </a:spcAft>
                      </a:pPr>
                      <a:r>
                        <a:rPr lang="de-DE" sz="1600" err="1" smtClean="0">
                          <a:solidFill>
                            <a:schemeClr val="tx2"/>
                          </a:solidFill>
                          <a:effectLst/>
                          <a:latin typeface="Calibri" panose="020F0502020204030204" pitchFamily="34" charset="0"/>
                        </a:rPr>
                        <a:t>Manufacturer</a:t>
                      </a:r>
                      <a:r>
                        <a:rPr lang="de-DE" sz="1600" smtClean="0">
                          <a:solidFill>
                            <a:schemeClr val="tx2"/>
                          </a:solidFill>
                          <a:effectLst/>
                          <a:latin typeface="Calibri" panose="020F0502020204030204" pitchFamily="34" charset="0"/>
                        </a:rPr>
                        <a:t> B</a:t>
                      </a:r>
                      <a:endParaRPr lang="de-DE" sz="1600">
                        <a:solidFill>
                          <a:schemeClr val="tx2"/>
                        </a:solidFill>
                        <a:effectLst/>
                        <a:latin typeface="Calibri" panose="020F0502020204030204" pitchFamily="34" charset="0"/>
                        <a:ea typeface="Calibri"/>
                        <a:cs typeface="Times New Roman"/>
                      </a:endParaRPr>
                    </a:p>
                  </a:txBody>
                  <a:tcPr marL="39272" marR="39272" marT="0" marB="0" anchor="ctr">
                    <a:solidFill>
                      <a:srgbClr val="0070C0"/>
                    </a:solidFill>
                  </a:tcPr>
                </a:tc>
              </a:tr>
              <a:tr h="284743">
                <a:tc gridSpan="2">
                  <a:txBody>
                    <a:bodyPr/>
                    <a:lstStyle/>
                    <a:p>
                      <a:pPr>
                        <a:lnSpc>
                          <a:spcPct val="115000"/>
                        </a:lnSpc>
                        <a:spcAft>
                          <a:spcPts val="0"/>
                        </a:spcAft>
                      </a:pPr>
                      <a:r>
                        <a:rPr lang="de-DE" sz="1500" err="1" smtClean="0">
                          <a:solidFill>
                            <a:schemeClr val="tx2"/>
                          </a:solidFill>
                          <a:effectLst/>
                          <a:latin typeface="Calibri" panose="020F0502020204030204" pitchFamily="34" charset="0"/>
                          <a:ea typeface="+mn-ea"/>
                          <a:cs typeface="+mn-cs"/>
                        </a:rPr>
                        <a:t>Typical</a:t>
                      </a:r>
                      <a:r>
                        <a:rPr lang="de-DE" sz="1500" smtClean="0">
                          <a:solidFill>
                            <a:schemeClr val="tx2"/>
                          </a:solidFill>
                          <a:effectLst/>
                          <a:latin typeface="Calibri" panose="020F0502020204030204" pitchFamily="34" charset="0"/>
                          <a:ea typeface="+mn-ea"/>
                          <a:cs typeface="+mn-cs"/>
                        </a:rPr>
                        <a:t> </a:t>
                      </a:r>
                      <a:r>
                        <a:rPr lang="de-DE" sz="1500" baseline="0" err="1" smtClean="0">
                          <a:solidFill>
                            <a:schemeClr val="tx2"/>
                          </a:solidFill>
                          <a:effectLst/>
                          <a:latin typeface="Calibri" panose="020F0502020204030204" pitchFamily="34" charset="0"/>
                          <a:ea typeface="+mn-ea"/>
                          <a:cs typeface="+mn-cs"/>
                        </a:rPr>
                        <a:t>Capacity</a:t>
                      </a:r>
                      <a:r>
                        <a:rPr lang="de-DE" sz="1500" baseline="0" smtClean="0">
                          <a:solidFill>
                            <a:schemeClr val="tx2"/>
                          </a:solidFill>
                          <a:effectLst/>
                          <a:latin typeface="Calibri" panose="020F0502020204030204" pitchFamily="34" charset="0"/>
                          <a:ea typeface="+mn-ea"/>
                          <a:cs typeface="+mn-cs"/>
                        </a:rPr>
                        <a:t> in Ah [@ 0.5 C, 25 °C]</a:t>
                      </a:r>
                      <a:endParaRPr lang="de-DE" sz="1500">
                        <a:solidFill>
                          <a:schemeClr val="tx2"/>
                        </a:solidFill>
                        <a:effectLst/>
                        <a:latin typeface="Calibri" panose="020F0502020204030204" pitchFamily="34" charset="0"/>
                        <a:ea typeface="Calibri"/>
                        <a:cs typeface="Times New Roman"/>
                      </a:endParaRPr>
                    </a:p>
                  </a:txBody>
                  <a:tcPr marL="39272" marR="39272" marT="0" marB="0">
                    <a:solidFill>
                      <a:schemeClr val="accent3">
                        <a:lumMod val="75000"/>
                      </a:schemeClr>
                    </a:solidFill>
                  </a:tcPr>
                </a:tc>
                <a:tc hMerge="1">
                  <a:txBody>
                    <a:bodyPr/>
                    <a:lstStyle/>
                    <a:p>
                      <a:endParaRPr lang="de-DE"/>
                    </a:p>
                  </a:txBody>
                  <a:tcPr/>
                </a:tc>
                <a:tc>
                  <a:txBody>
                    <a:bodyPr/>
                    <a:lstStyle/>
                    <a:p>
                      <a:pPr algn="r"/>
                      <a:r>
                        <a:rPr lang="de-DE" sz="1600" b="1" smtClean="0">
                          <a:latin typeface="Calibri" panose="020F0502020204030204" pitchFamily="34" charset="0"/>
                        </a:rPr>
                        <a:t>40 </a:t>
                      </a:r>
                      <a:r>
                        <a:rPr lang="de-DE" sz="1600" b="0" smtClean="0">
                          <a:latin typeface="Calibri" panose="020F0502020204030204" pitchFamily="34" charset="0"/>
                        </a:rPr>
                        <a:t>[@0.2 C]</a:t>
                      </a:r>
                      <a:r>
                        <a:rPr lang="de-DE" sz="1600" b="1" smtClean="0">
                          <a:latin typeface="Calibri" panose="020F0502020204030204" pitchFamily="34" charset="0"/>
                        </a:rPr>
                        <a:t> </a:t>
                      </a:r>
                    </a:p>
                  </a:txBody>
                  <a:tcPr marL="39272" marR="39272" marT="0" marB="0">
                    <a:solidFill>
                      <a:srgbClr val="FFFF66"/>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600" b="1" smtClean="0">
                          <a:latin typeface="Calibri" panose="020F0502020204030204" pitchFamily="34" charset="0"/>
                        </a:rPr>
                        <a:t>40 </a:t>
                      </a:r>
                      <a:r>
                        <a:rPr lang="de-DE" sz="1600" baseline="0" smtClean="0">
                          <a:solidFill>
                            <a:schemeClr val="tx2"/>
                          </a:solidFill>
                          <a:effectLst/>
                          <a:latin typeface="Calibri" panose="020F0502020204030204" pitchFamily="34" charset="0"/>
                          <a:ea typeface="+mn-ea"/>
                          <a:cs typeface="+mn-cs"/>
                        </a:rPr>
                        <a:t>[@0.5 C, 25 °C]</a:t>
                      </a:r>
                      <a:r>
                        <a:rPr lang="de-DE" sz="1600" b="1" smtClean="0">
                          <a:latin typeface="Calibri" panose="020F0502020204030204" pitchFamily="34" charset="0"/>
                        </a:rPr>
                        <a:t> </a:t>
                      </a:r>
                      <a:endParaRPr lang="de-DE" sz="1600" b="1">
                        <a:latin typeface="Calibri" panose="020F0502020204030204" pitchFamily="34" charset="0"/>
                      </a:endParaRPr>
                    </a:p>
                  </a:txBody>
                  <a:tcPr marL="39272" marR="39272" marT="0" marB="0"/>
                </a:tc>
              </a:tr>
              <a:tr h="264454">
                <a:tc gridSpan="2">
                  <a:txBody>
                    <a:bodyPr/>
                    <a:lstStyle/>
                    <a:p>
                      <a:pPr>
                        <a:lnSpc>
                          <a:spcPct val="115000"/>
                        </a:lnSpc>
                        <a:spcAft>
                          <a:spcPts val="0"/>
                        </a:spcAft>
                      </a:pPr>
                      <a:r>
                        <a:rPr lang="de-DE" sz="1500" smtClean="0">
                          <a:solidFill>
                            <a:schemeClr val="tx2"/>
                          </a:solidFill>
                          <a:effectLst/>
                          <a:latin typeface="Calibri" panose="020F0502020204030204" pitchFamily="34" charset="0"/>
                          <a:ea typeface="+mn-ea"/>
                          <a:cs typeface="+mn-cs"/>
                        </a:rPr>
                        <a:t>Nominal</a:t>
                      </a:r>
                      <a:r>
                        <a:rPr lang="de-DE" sz="1500" baseline="0" smtClean="0">
                          <a:solidFill>
                            <a:schemeClr val="tx2"/>
                          </a:solidFill>
                          <a:effectLst/>
                          <a:latin typeface="Calibri" panose="020F0502020204030204" pitchFamily="34" charset="0"/>
                          <a:ea typeface="+mn-ea"/>
                          <a:cs typeface="+mn-cs"/>
                        </a:rPr>
                        <a:t> </a:t>
                      </a:r>
                      <a:r>
                        <a:rPr lang="de-DE" sz="1500" baseline="0" err="1" smtClean="0">
                          <a:solidFill>
                            <a:schemeClr val="tx2"/>
                          </a:solidFill>
                          <a:effectLst/>
                          <a:latin typeface="Calibri" panose="020F0502020204030204" pitchFamily="34" charset="0"/>
                          <a:ea typeface="+mn-ea"/>
                          <a:cs typeface="+mn-cs"/>
                        </a:rPr>
                        <a:t>Voltage</a:t>
                      </a:r>
                      <a:r>
                        <a:rPr lang="de-DE" sz="1500" baseline="0" smtClean="0">
                          <a:solidFill>
                            <a:schemeClr val="tx2"/>
                          </a:solidFill>
                          <a:effectLst/>
                          <a:latin typeface="Calibri" panose="020F0502020204030204" pitchFamily="34" charset="0"/>
                          <a:ea typeface="+mn-ea"/>
                          <a:cs typeface="+mn-cs"/>
                        </a:rPr>
                        <a:t> in V</a:t>
                      </a:r>
                      <a:endParaRPr lang="de-DE" sz="1500">
                        <a:solidFill>
                          <a:schemeClr val="tx2"/>
                        </a:solidFill>
                        <a:effectLst/>
                        <a:latin typeface="Calibri" panose="020F0502020204030204" pitchFamily="34" charset="0"/>
                        <a:ea typeface="Calibri"/>
                        <a:cs typeface="Times New Roman"/>
                      </a:endParaRPr>
                    </a:p>
                  </a:txBody>
                  <a:tcPr marL="39272" marR="39272" marT="0" marB="0">
                    <a:solidFill>
                      <a:schemeClr val="accent3">
                        <a:lumMod val="75000"/>
                      </a:schemeClr>
                    </a:solidFill>
                  </a:tcPr>
                </a:tc>
                <a:tc hMerge="1">
                  <a:txBody>
                    <a:bodyPr/>
                    <a:lstStyle/>
                    <a:p>
                      <a:endParaRPr lang="de-DE"/>
                    </a:p>
                  </a:txBody>
                  <a:tcPr/>
                </a:tc>
                <a:tc>
                  <a:txBody>
                    <a:bodyPr/>
                    <a:lstStyle/>
                    <a:p>
                      <a:pPr algn="r"/>
                      <a:r>
                        <a:rPr lang="de-DE" sz="1600" b="1" smtClean="0">
                          <a:latin typeface="Calibri" panose="020F0502020204030204" pitchFamily="34" charset="0"/>
                        </a:rPr>
                        <a:t>3.7</a:t>
                      </a:r>
                      <a:endParaRPr lang="de-DE" sz="1600" b="1">
                        <a:latin typeface="Calibri" panose="020F0502020204030204" pitchFamily="34" charset="0"/>
                      </a:endParaRPr>
                    </a:p>
                  </a:txBody>
                  <a:tcPr marL="39272" marR="39272" marT="0" marB="0">
                    <a:solidFill>
                      <a:srgbClr val="FFFF99"/>
                    </a:solidFill>
                  </a:tcPr>
                </a:tc>
                <a:tc>
                  <a:txBody>
                    <a:bodyPr/>
                    <a:lstStyle/>
                    <a:p>
                      <a:pPr algn="r"/>
                      <a:r>
                        <a:rPr lang="de-DE" sz="1600" b="1" smtClean="0">
                          <a:latin typeface="Calibri" panose="020F0502020204030204" pitchFamily="34" charset="0"/>
                        </a:rPr>
                        <a:t>3.7</a:t>
                      </a:r>
                      <a:endParaRPr lang="de-DE" sz="1600" b="1">
                        <a:latin typeface="Calibri" panose="020F0502020204030204" pitchFamily="34" charset="0"/>
                      </a:endParaRPr>
                    </a:p>
                  </a:txBody>
                  <a:tcPr marL="39272" marR="39272" marT="0" marB="0"/>
                </a:tc>
              </a:tr>
              <a:tr h="264454">
                <a:tc gridSpan="2">
                  <a:txBody>
                    <a:bodyPr/>
                    <a:lstStyle/>
                    <a:p>
                      <a:pPr>
                        <a:lnSpc>
                          <a:spcPct val="115000"/>
                        </a:lnSpc>
                        <a:spcAft>
                          <a:spcPts val="0"/>
                        </a:spcAft>
                      </a:pPr>
                      <a:r>
                        <a:rPr lang="de-DE" sz="1500" err="1" smtClean="0">
                          <a:solidFill>
                            <a:schemeClr val="tx2"/>
                          </a:solidFill>
                          <a:effectLst/>
                          <a:latin typeface="Calibri" panose="020F0502020204030204" pitchFamily="34" charset="0"/>
                          <a:ea typeface="Calibri"/>
                          <a:cs typeface="Times New Roman"/>
                        </a:rPr>
                        <a:t>Gravimetric</a:t>
                      </a:r>
                      <a:r>
                        <a:rPr lang="de-DE" sz="1500" smtClean="0">
                          <a:solidFill>
                            <a:schemeClr val="tx2"/>
                          </a:solidFill>
                          <a:effectLst/>
                          <a:latin typeface="Calibri" panose="020F0502020204030204" pitchFamily="34" charset="0"/>
                          <a:ea typeface="Calibri"/>
                          <a:cs typeface="Times New Roman"/>
                        </a:rPr>
                        <a:t> Energy</a:t>
                      </a:r>
                      <a:r>
                        <a:rPr lang="de-DE" sz="1500" baseline="0" smtClean="0">
                          <a:solidFill>
                            <a:schemeClr val="tx2"/>
                          </a:solidFill>
                          <a:effectLst/>
                          <a:latin typeface="Calibri" panose="020F0502020204030204" pitchFamily="34" charset="0"/>
                          <a:ea typeface="Calibri"/>
                          <a:cs typeface="Times New Roman"/>
                        </a:rPr>
                        <a:t> </a:t>
                      </a:r>
                      <a:r>
                        <a:rPr lang="de-DE" sz="1500" baseline="0" err="1" smtClean="0">
                          <a:solidFill>
                            <a:schemeClr val="tx2"/>
                          </a:solidFill>
                          <a:effectLst/>
                          <a:latin typeface="Calibri" panose="020F0502020204030204" pitchFamily="34" charset="0"/>
                          <a:ea typeface="Calibri"/>
                          <a:cs typeface="Times New Roman"/>
                        </a:rPr>
                        <a:t>Density</a:t>
                      </a:r>
                      <a:r>
                        <a:rPr lang="de-DE" sz="1500" baseline="0" smtClean="0">
                          <a:solidFill>
                            <a:schemeClr val="tx2"/>
                          </a:solidFill>
                          <a:effectLst/>
                          <a:latin typeface="Calibri" panose="020F0502020204030204" pitchFamily="34" charset="0"/>
                          <a:ea typeface="Calibri"/>
                          <a:cs typeface="Times New Roman"/>
                        </a:rPr>
                        <a:t> in </a:t>
                      </a:r>
                      <a:r>
                        <a:rPr lang="de-DE" sz="1500" baseline="0" err="1" smtClean="0">
                          <a:solidFill>
                            <a:schemeClr val="tx2"/>
                          </a:solidFill>
                          <a:effectLst/>
                          <a:latin typeface="Calibri" panose="020F0502020204030204" pitchFamily="34" charset="0"/>
                          <a:ea typeface="Calibri"/>
                          <a:cs typeface="Times New Roman"/>
                        </a:rPr>
                        <a:t>Wh</a:t>
                      </a:r>
                      <a:r>
                        <a:rPr lang="de-DE" sz="1500" baseline="0" smtClean="0">
                          <a:solidFill>
                            <a:schemeClr val="tx2"/>
                          </a:solidFill>
                          <a:effectLst/>
                          <a:latin typeface="Calibri" panose="020F0502020204030204" pitchFamily="34" charset="0"/>
                          <a:ea typeface="Calibri"/>
                          <a:cs typeface="Times New Roman"/>
                        </a:rPr>
                        <a:t>/kg</a:t>
                      </a:r>
                      <a:endParaRPr lang="de-DE" sz="1500" smtClean="0">
                        <a:solidFill>
                          <a:schemeClr val="tx2"/>
                        </a:solidFill>
                        <a:effectLst/>
                        <a:latin typeface="Calibri" panose="020F0502020204030204" pitchFamily="34" charset="0"/>
                        <a:ea typeface="Calibri"/>
                        <a:cs typeface="Times New Roman"/>
                      </a:endParaRPr>
                    </a:p>
                  </a:txBody>
                  <a:tcPr marL="39272" marR="39272" marT="0" marB="0">
                    <a:solidFill>
                      <a:schemeClr val="accent3">
                        <a:lumMod val="75000"/>
                      </a:schemeClr>
                    </a:solidFill>
                  </a:tcPr>
                </a:tc>
                <a:tc hMerge="1">
                  <a:txBody>
                    <a:bodyPr/>
                    <a:lstStyle/>
                    <a:p>
                      <a:endParaRPr lang="de-DE"/>
                    </a:p>
                  </a:txBody>
                  <a:tcPr/>
                </a:tc>
                <a:tc>
                  <a:txBody>
                    <a:bodyPr/>
                    <a:lstStyle/>
                    <a:p>
                      <a:pPr algn="r"/>
                      <a:r>
                        <a:rPr lang="de-DE" sz="1600" b="1" smtClean="0">
                          <a:latin typeface="Calibri" panose="020F0502020204030204" pitchFamily="34" charset="0"/>
                        </a:rPr>
                        <a:t>156</a:t>
                      </a:r>
                      <a:endParaRPr lang="de-DE" sz="1600" b="1">
                        <a:latin typeface="Calibri" panose="020F0502020204030204" pitchFamily="34" charset="0"/>
                      </a:endParaRPr>
                    </a:p>
                  </a:txBody>
                  <a:tcPr marL="39272" marR="39272" marT="0" marB="0">
                    <a:solidFill>
                      <a:srgbClr val="FFFF66"/>
                    </a:solidFill>
                  </a:tcPr>
                </a:tc>
                <a:tc>
                  <a:txBody>
                    <a:bodyPr/>
                    <a:lstStyle/>
                    <a:p>
                      <a:pPr algn="r"/>
                      <a:r>
                        <a:rPr lang="de-DE" sz="1600" b="1" smtClean="0">
                          <a:latin typeface="Calibri" panose="020F0502020204030204" pitchFamily="34" charset="0"/>
                        </a:rPr>
                        <a:t>-</a:t>
                      </a:r>
                      <a:endParaRPr lang="de-DE" sz="1600" b="1">
                        <a:latin typeface="Calibri" panose="020F0502020204030204" pitchFamily="34" charset="0"/>
                      </a:endParaRPr>
                    </a:p>
                  </a:txBody>
                  <a:tcPr marL="39272" marR="39272" marT="0" marB="0"/>
                </a:tc>
              </a:tr>
              <a:tr h="264454">
                <a:tc gridSpan="2">
                  <a:txBody>
                    <a:bodyPr/>
                    <a:lstStyle/>
                    <a:p>
                      <a:pPr>
                        <a:lnSpc>
                          <a:spcPct val="115000"/>
                        </a:lnSpc>
                        <a:spcAft>
                          <a:spcPts val="0"/>
                        </a:spcAft>
                      </a:pPr>
                      <a:r>
                        <a:rPr lang="de-DE" sz="1500" err="1" smtClean="0">
                          <a:solidFill>
                            <a:schemeClr val="tx2"/>
                          </a:solidFill>
                          <a:effectLst/>
                          <a:latin typeface="Calibri" panose="020F0502020204030204" pitchFamily="34" charset="0"/>
                          <a:ea typeface="Calibri"/>
                          <a:cs typeface="Times New Roman"/>
                        </a:rPr>
                        <a:t>Volumetric</a:t>
                      </a:r>
                      <a:r>
                        <a:rPr lang="de-DE" sz="1500" smtClean="0">
                          <a:solidFill>
                            <a:schemeClr val="tx2"/>
                          </a:solidFill>
                          <a:effectLst/>
                          <a:latin typeface="Calibri" panose="020F0502020204030204" pitchFamily="34" charset="0"/>
                          <a:ea typeface="Calibri"/>
                          <a:cs typeface="Times New Roman"/>
                        </a:rPr>
                        <a:t> Energy</a:t>
                      </a:r>
                      <a:r>
                        <a:rPr lang="de-DE" sz="1500" baseline="0" smtClean="0">
                          <a:solidFill>
                            <a:schemeClr val="tx2"/>
                          </a:solidFill>
                          <a:effectLst/>
                          <a:latin typeface="Calibri" panose="020F0502020204030204" pitchFamily="34" charset="0"/>
                          <a:ea typeface="Calibri"/>
                          <a:cs typeface="Times New Roman"/>
                        </a:rPr>
                        <a:t> </a:t>
                      </a:r>
                      <a:r>
                        <a:rPr lang="de-DE" sz="1500" baseline="0" err="1" smtClean="0">
                          <a:solidFill>
                            <a:schemeClr val="tx2"/>
                          </a:solidFill>
                          <a:effectLst/>
                          <a:latin typeface="Calibri" panose="020F0502020204030204" pitchFamily="34" charset="0"/>
                          <a:ea typeface="Calibri"/>
                          <a:cs typeface="Times New Roman"/>
                        </a:rPr>
                        <a:t>D</a:t>
                      </a:r>
                      <a:r>
                        <a:rPr lang="de-DE" sz="1500" err="1" smtClean="0">
                          <a:solidFill>
                            <a:schemeClr val="tx2"/>
                          </a:solidFill>
                          <a:effectLst/>
                          <a:latin typeface="Calibri" panose="020F0502020204030204" pitchFamily="34" charset="0"/>
                          <a:ea typeface="Calibri"/>
                          <a:cs typeface="Times New Roman"/>
                        </a:rPr>
                        <a:t>ensity</a:t>
                      </a:r>
                      <a:r>
                        <a:rPr lang="de-DE" sz="1500" baseline="0" smtClean="0">
                          <a:solidFill>
                            <a:schemeClr val="tx2"/>
                          </a:solidFill>
                          <a:effectLst/>
                          <a:latin typeface="Calibri" panose="020F0502020204030204" pitchFamily="34" charset="0"/>
                          <a:ea typeface="Calibri"/>
                          <a:cs typeface="Times New Roman"/>
                        </a:rPr>
                        <a:t> </a:t>
                      </a:r>
                      <a:r>
                        <a:rPr lang="de-DE" sz="1500" smtClean="0">
                          <a:solidFill>
                            <a:schemeClr val="tx2"/>
                          </a:solidFill>
                          <a:effectLst/>
                          <a:latin typeface="Calibri" panose="020F0502020204030204" pitchFamily="34" charset="0"/>
                          <a:ea typeface="Calibri"/>
                          <a:cs typeface="Times New Roman"/>
                        </a:rPr>
                        <a:t>in </a:t>
                      </a:r>
                      <a:r>
                        <a:rPr lang="de-DE" sz="1500" err="1" smtClean="0">
                          <a:solidFill>
                            <a:schemeClr val="tx2"/>
                          </a:solidFill>
                          <a:effectLst/>
                          <a:latin typeface="Calibri" panose="020F0502020204030204" pitchFamily="34" charset="0"/>
                          <a:ea typeface="Calibri"/>
                          <a:cs typeface="Times New Roman"/>
                        </a:rPr>
                        <a:t>Wh</a:t>
                      </a:r>
                      <a:r>
                        <a:rPr lang="de-DE" sz="1500" smtClean="0">
                          <a:solidFill>
                            <a:schemeClr val="tx2"/>
                          </a:solidFill>
                          <a:effectLst/>
                          <a:latin typeface="Calibri" panose="020F0502020204030204" pitchFamily="34" charset="0"/>
                          <a:ea typeface="Calibri"/>
                          <a:cs typeface="Times New Roman"/>
                        </a:rPr>
                        <a:t>/l</a:t>
                      </a:r>
                      <a:endParaRPr lang="de-DE" sz="1500">
                        <a:solidFill>
                          <a:schemeClr val="tx2"/>
                        </a:solidFill>
                        <a:effectLst/>
                        <a:latin typeface="Calibri" panose="020F0502020204030204" pitchFamily="34" charset="0"/>
                        <a:ea typeface="Calibri"/>
                        <a:cs typeface="Times New Roman"/>
                      </a:endParaRPr>
                    </a:p>
                  </a:txBody>
                  <a:tcPr marL="39272" marR="39272" marT="0" marB="0">
                    <a:solidFill>
                      <a:schemeClr val="accent3">
                        <a:lumMod val="75000"/>
                      </a:schemeClr>
                    </a:solidFill>
                  </a:tcPr>
                </a:tc>
                <a:tc hMerge="1">
                  <a:txBody>
                    <a:bodyPr/>
                    <a:lstStyle/>
                    <a:p>
                      <a:endParaRPr lang="de-DE"/>
                    </a:p>
                  </a:txBody>
                  <a:tcPr/>
                </a:tc>
                <a:tc>
                  <a:txBody>
                    <a:bodyPr/>
                    <a:lstStyle/>
                    <a:p>
                      <a:pPr algn="r"/>
                      <a:r>
                        <a:rPr lang="de-DE" sz="1600" b="1" smtClean="0">
                          <a:latin typeface="Calibri" panose="020F0502020204030204" pitchFamily="34" charset="0"/>
                        </a:rPr>
                        <a:t>323</a:t>
                      </a:r>
                      <a:endParaRPr lang="de-DE" sz="1600" b="1">
                        <a:latin typeface="Calibri" panose="020F0502020204030204" pitchFamily="34" charset="0"/>
                      </a:endParaRPr>
                    </a:p>
                  </a:txBody>
                  <a:tcPr marL="39272" marR="39272" marT="0" marB="0">
                    <a:solidFill>
                      <a:srgbClr val="FFFF99"/>
                    </a:solidFill>
                  </a:tcPr>
                </a:tc>
                <a:tc>
                  <a:txBody>
                    <a:bodyPr/>
                    <a:lstStyle/>
                    <a:p>
                      <a:pPr algn="r"/>
                      <a:r>
                        <a:rPr lang="de-DE" sz="1600" b="1" smtClean="0">
                          <a:latin typeface="Calibri" panose="020F0502020204030204" pitchFamily="34" charset="0"/>
                        </a:rPr>
                        <a:t>-</a:t>
                      </a:r>
                      <a:endParaRPr lang="de-DE" sz="1600" b="1">
                        <a:latin typeface="Calibri" panose="020F0502020204030204" pitchFamily="34" charset="0"/>
                      </a:endParaRPr>
                    </a:p>
                  </a:txBody>
                  <a:tcPr marL="39272" marR="39272" marT="0" marB="0"/>
                </a:tc>
              </a:tr>
              <a:tr h="243487">
                <a:tc rowSpan="2">
                  <a:txBody>
                    <a:bodyPr/>
                    <a:lstStyle/>
                    <a:p>
                      <a:pPr>
                        <a:lnSpc>
                          <a:spcPct val="115000"/>
                        </a:lnSpc>
                        <a:spcAft>
                          <a:spcPts val="0"/>
                        </a:spcAft>
                      </a:pPr>
                      <a:r>
                        <a:rPr lang="de-DE" sz="1500" smtClean="0">
                          <a:solidFill>
                            <a:schemeClr val="tx2"/>
                          </a:solidFill>
                          <a:effectLst/>
                          <a:latin typeface="Calibri" panose="020F0502020204030204" pitchFamily="34" charset="0"/>
                          <a:ea typeface="+mn-ea"/>
                          <a:cs typeface="+mn-cs"/>
                        </a:rPr>
                        <a:t>Charge</a:t>
                      </a:r>
                      <a:r>
                        <a:rPr lang="de-DE" sz="1500" baseline="0" smtClean="0">
                          <a:solidFill>
                            <a:schemeClr val="tx2"/>
                          </a:solidFill>
                          <a:effectLst/>
                          <a:latin typeface="Calibri" panose="020F0502020204030204" pitchFamily="34" charset="0"/>
                          <a:ea typeface="+mn-ea"/>
                          <a:cs typeface="+mn-cs"/>
                        </a:rPr>
                        <a:t> </a:t>
                      </a:r>
                      <a:r>
                        <a:rPr lang="de-DE" sz="1500" baseline="0" err="1" smtClean="0">
                          <a:solidFill>
                            <a:schemeClr val="tx2"/>
                          </a:solidFill>
                          <a:effectLst/>
                          <a:latin typeface="Calibri" panose="020F0502020204030204" pitchFamily="34" charset="0"/>
                          <a:ea typeface="+mn-ea"/>
                          <a:cs typeface="+mn-cs"/>
                        </a:rPr>
                        <a:t>Condition</a:t>
                      </a:r>
                      <a:endParaRPr lang="de-DE" sz="1500">
                        <a:solidFill>
                          <a:schemeClr val="tx2"/>
                        </a:solidFill>
                        <a:effectLst/>
                        <a:latin typeface="Calibri" panose="020F0502020204030204" pitchFamily="34" charset="0"/>
                        <a:ea typeface="Calibri"/>
                        <a:cs typeface="Times New Roman"/>
                      </a:endParaRPr>
                    </a:p>
                  </a:txBody>
                  <a:tcPr marL="39272" marR="39272" marT="0" marB="0">
                    <a:solidFill>
                      <a:schemeClr val="accent3">
                        <a:lumMod val="75000"/>
                      </a:schemeClr>
                    </a:solidFill>
                  </a:tcPr>
                </a:tc>
                <a:tc>
                  <a:txBody>
                    <a:bodyPr/>
                    <a:lstStyle/>
                    <a:p>
                      <a:r>
                        <a:rPr lang="de-DE" sz="1500" b="1" smtClean="0">
                          <a:latin typeface="Calibri" panose="020F0502020204030204" pitchFamily="34" charset="0"/>
                        </a:rPr>
                        <a:t>Max. </a:t>
                      </a:r>
                      <a:r>
                        <a:rPr lang="de-DE" sz="1500" b="1" err="1" smtClean="0">
                          <a:latin typeface="Calibri" panose="020F0502020204030204" pitchFamily="34" charset="0"/>
                        </a:rPr>
                        <a:t>Current</a:t>
                      </a:r>
                      <a:r>
                        <a:rPr lang="de-DE" sz="1500" b="1" smtClean="0">
                          <a:latin typeface="Calibri" panose="020F0502020204030204" pitchFamily="34" charset="0"/>
                        </a:rPr>
                        <a:t> in A</a:t>
                      </a:r>
                      <a:endParaRPr lang="de-DE" sz="1500" b="1">
                        <a:latin typeface="Calibri" panose="020F0502020204030204" pitchFamily="34" charset="0"/>
                      </a:endParaRPr>
                    </a:p>
                  </a:txBody>
                  <a:tcPr marL="39272" marR="39272" marT="0" marB="0">
                    <a:solidFill>
                      <a:schemeClr val="accent3">
                        <a:lumMod val="75000"/>
                      </a:schemeClr>
                    </a:solidFill>
                  </a:tcPr>
                </a:tc>
                <a:tc>
                  <a:txBody>
                    <a:bodyPr/>
                    <a:lstStyle/>
                    <a:p>
                      <a:pPr algn="r"/>
                      <a:r>
                        <a:rPr lang="de-DE" sz="1600" b="1" smtClean="0">
                          <a:latin typeface="Calibri" panose="020F0502020204030204" pitchFamily="34" charset="0"/>
                        </a:rPr>
                        <a:t>40</a:t>
                      </a:r>
                      <a:endParaRPr lang="de-DE" sz="1600" b="1">
                        <a:latin typeface="Calibri" panose="020F0502020204030204" pitchFamily="34" charset="0"/>
                      </a:endParaRPr>
                    </a:p>
                  </a:txBody>
                  <a:tcPr marL="39272" marR="39272" marT="0" marB="0">
                    <a:solidFill>
                      <a:srgbClr val="FFFF66"/>
                    </a:solidFill>
                  </a:tcPr>
                </a:tc>
                <a:tc>
                  <a:txBody>
                    <a:bodyPr/>
                    <a:lstStyle/>
                    <a:p>
                      <a:pPr algn="r"/>
                      <a:r>
                        <a:rPr lang="de-DE" sz="1600" b="1" smtClean="0">
                          <a:latin typeface="Calibri" panose="020F0502020204030204" pitchFamily="34" charset="0"/>
                        </a:rPr>
                        <a:t>80</a:t>
                      </a:r>
                      <a:endParaRPr lang="de-DE" sz="1600" b="1">
                        <a:latin typeface="Calibri" panose="020F0502020204030204" pitchFamily="34" charset="0"/>
                      </a:endParaRPr>
                    </a:p>
                  </a:txBody>
                  <a:tcPr marL="39272" marR="39272" marT="0" marB="0"/>
                </a:tc>
              </a:tr>
              <a:tr h="243487">
                <a:tc vMerge="1">
                  <a:txBody>
                    <a:bodyPr/>
                    <a:lstStyle/>
                    <a:p>
                      <a:endParaRPr lang="de-DE"/>
                    </a:p>
                  </a:txBody>
                  <a:tcPr/>
                </a:tc>
                <a:tc>
                  <a:txBody>
                    <a:bodyPr/>
                    <a:lstStyle/>
                    <a:p>
                      <a:r>
                        <a:rPr lang="de-DE" sz="1500" b="1" smtClean="0">
                          <a:latin typeface="Calibri" panose="020F0502020204030204" pitchFamily="34" charset="0"/>
                        </a:rPr>
                        <a:t>Max. </a:t>
                      </a:r>
                      <a:r>
                        <a:rPr lang="de-DE" sz="1500" b="1" err="1" smtClean="0">
                          <a:latin typeface="Calibri" panose="020F0502020204030204" pitchFamily="34" charset="0"/>
                        </a:rPr>
                        <a:t>Voltage</a:t>
                      </a:r>
                      <a:r>
                        <a:rPr lang="de-DE" sz="1500" b="1" smtClean="0">
                          <a:latin typeface="Calibri" panose="020F0502020204030204" pitchFamily="34" charset="0"/>
                        </a:rPr>
                        <a:t> in V</a:t>
                      </a:r>
                      <a:endParaRPr lang="de-DE" sz="1500" b="1">
                        <a:latin typeface="Calibri" panose="020F0502020204030204" pitchFamily="34" charset="0"/>
                      </a:endParaRPr>
                    </a:p>
                  </a:txBody>
                  <a:tcPr marL="39272" marR="39272" marT="0" marB="0">
                    <a:solidFill>
                      <a:schemeClr val="accent3">
                        <a:lumMod val="75000"/>
                      </a:schemeClr>
                    </a:solidFill>
                  </a:tcPr>
                </a:tc>
                <a:tc>
                  <a:txBody>
                    <a:bodyPr/>
                    <a:lstStyle/>
                    <a:p>
                      <a:pPr algn="r"/>
                      <a:r>
                        <a:rPr lang="de-DE" sz="1600" b="1" smtClean="0">
                          <a:latin typeface="Calibri" panose="020F0502020204030204" pitchFamily="34" charset="0"/>
                        </a:rPr>
                        <a:t>4.2</a:t>
                      </a:r>
                      <a:endParaRPr lang="de-DE" sz="1600" b="1">
                        <a:latin typeface="Calibri" panose="020F0502020204030204" pitchFamily="34" charset="0"/>
                      </a:endParaRPr>
                    </a:p>
                  </a:txBody>
                  <a:tcPr marL="39272" marR="39272" marT="0" marB="0">
                    <a:solidFill>
                      <a:srgbClr val="FFFF99"/>
                    </a:solidFill>
                  </a:tcPr>
                </a:tc>
                <a:tc>
                  <a:txBody>
                    <a:bodyPr/>
                    <a:lstStyle/>
                    <a:p>
                      <a:pPr algn="r"/>
                      <a:r>
                        <a:rPr lang="de-DE" sz="1600" b="1" smtClean="0">
                          <a:latin typeface="Calibri" panose="020F0502020204030204" pitchFamily="34" charset="0"/>
                        </a:rPr>
                        <a:t>4.2</a:t>
                      </a:r>
                      <a:r>
                        <a:rPr lang="de-DE" sz="1600" b="1" baseline="0" smtClean="0">
                          <a:latin typeface="Calibri" panose="020F0502020204030204" pitchFamily="34" charset="0"/>
                        </a:rPr>
                        <a:t> </a:t>
                      </a:r>
                      <a:r>
                        <a:rPr lang="de-DE" sz="1600" b="1" baseline="0" smtClean="0">
                          <a:latin typeface="Calibri"/>
                          <a:sym typeface="Symbol"/>
                        </a:rPr>
                        <a:t>± </a:t>
                      </a:r>
                      <a:r>
                        <a:rPr lang="de-DE" sz="1600" b="1" baseline="0" smtClean="0">
                          <a:latin typeface="Calibri" panose="020F0502020204030204" pitchFamily="34" charset="0"/>
                        </a:rPr>
                        <a:t>0.03</a:t>
                      </a:r>
                      <a:endParaRPr lang="de-DE" sz="1600" b="1">
                        <a:latin typeface="Calibri" panose="020F0502020204030204" pitchFamily="34" charset="0"/>
                      </a:endParaRPr>
                    </a:p>
                  </a:txBody>
                  <a:tcPr marL="39272" marR="39272" marT="0" marB="0"/>
                </a:tc>
              </a:tr>
              <a:tr h="280010">
                <a:tc rowSpan="3">
                  <a:txBody>
                    <a:bodyPr/>
                    <a:lstStyle/>
                    <a:p>
                      <a:pPr>
                        <a:lnSpc>
                          <a:spcPct val="115000"/>
                        </a:lnSpc>
                        <a:spcAft>
                          <a:spcPts val="0"/>
                        </a:spcAft>
                      </a:pPr>
                      <a:r>
                        <a:rPr lang="de-DE" sz="1500" err="1" smtClean="0">
                          <a:solidFill>
                            <a:schemeClr val="tx2"/>
                          </a:solidFill>
                          <a:effectLst/>
                          <a:latin typeface="Calibri" panose="020F0502020204030204" pitchFamily="34" charset="0"/>
                          <a:ea typeface="Calibri"/>
                          <a:cs typeface="Times New Roman"/>
                        </a:rPr>
                        <a:t>Discharge</a:t>
                      </a:r>
                      <a:r>
                        <a:rPr lang="de-DE" sz="1500" smtClean="0">
                          <a:solidFill>
                            <a:schemeClr val="tx2"/>
                          </a:solidFill>
                          <a:effectLst/>
                          <a:latin typeface="Calibri" panose="020F0502020204030204" pitchFamily="34" charset="0"/>
                          <a:ea typeface="Calibri"/>
                          <a:cs typeface="Times New Roman"/>
                        </a:rPr>
                        <a:t> </a:t>
                      </a:r>
                      <a:r>
                        <a:rPr lang="de-DE" sz="1500" err="1" smtClean="0">
                          <a:solidFill>
                            <a:schemeClr val="tx2"/>
                          </a:solidFill>
                          <a:effectLst/>
                          <a:latin typeface="Calibri" panose="020F0502020204030204" pitchFamily="34" charset="0"/>
                          <a:ea typeface="Calibri"/>
                          <a:cs typeface="Times New Roman"/>
                        </a:rPr>
                        <a:t>Condition</a:t>
                      </a:r>
                      <a:endParaRPr lang="de-DE" sz="1500">
                        <a:solidFill>
                          <a:schemeClr val="tx2"/>
                        </a:solidFill>
                        <a:effectLst/>
                        <a:latin typeface="Calibri" panose="020F0502020204030204" pitchFamily="34" charset="0"/>
                        <a:ea typeface="Calibri"/>
                        <a:cs typeface="Times New Roman"/>
                      </a:endParaRPr>
                    </a:p>
                  </a:txBody>
                  <a:tcPr marL="39272" marR="39272" marT="0" marB="0">
                    <a:solidFill>
                      <a:schemeClr val="accent3">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de-DE" sz="1500" b="1" err="1" smtClean="0">
                          <a:effectLst/>
                          <a:latin typeface="Calibri" panose="020F0502020204030204" pitchFamily="34" charset="0"/>
                          <a:ea typeface="Calibri"/>
                          <a:cs typeface="Times New Roman"/>
                        </a:rPr>
                        <a:t>Continuous</a:t>
                      </a:r>
                      <a:r>
                        <a:rPr lang="de-DE" sz="1500" b="1" baseline="0" smtClean="0">
                          <a:effectLst/>
                          <a:latin typeface="Calibri" panose="020F0502020204030204" pitchFamily="34" charset="0"/>
                          <a:ea typeface="Calibri"/>
                          <a:cs typeface="Times New Roman"/>
                        </a:rPr>
                        <a:t> </a:t>
                      </a:r>
                      <a:r>
                        <a:rPr lang="de-DE" sz="1500" b="1" baseline="0" err="1" smtClean="0">
                          <a:effectLst/>
                          <a:latin typeface="Calibri" panose="020F0502020204030204" pitchFamily="34" charset="0"/>
                          <a:ea typeface="Calibri"/>
                          <a:cs typeface="Times New Roman"/>
                        </a:rPr>
                        <a:t>Current</a:t>
                      </a:r>
                      <a:r>
                        <a:rPr lang="de-DE" sz="1500" b="1" baseline="0" smtClean="0">
                          <a:effectLst/>
                          <a:latin typeface="Calibri" panose="020F0502020204030204" pitchFamily="34" charset="0"/>
                          <a:ea typeface="Calibri"/>
                          <a:cs typeface="Times New Roman"/>
                        </a:rPr>
                        <a:t> in A</a:t>
                      </a:r>
                      <a:endParaRPr lang="de-DE" sz="1500" b="1" smtClean="0">
                        <a:effectLst/>
                        <a:latin typeface="Calibri" panose="020F0502020204030204" pitchFamily="34" charset="0"/>
                        <a:ea typeface="Calibri"/>
                        <a:cs typeface="Times New Roman"/>
                      </a:endParaRPr>
                    </a:p>
                  </a:txBody>
                  <a:tcPr marL="39272" marR="39272" marT="0" marB="0">
                    <a:solidFill>
                      <a:schemeClr val="accent3">
                        <a:lumMod val="75000"/>
                      </a:schemeClr>
                    </a:solidFill>
                  </a:tcPr>
                </a:tc>
                <a:tc>
                  <a:txBody>
                    <a:bodyPr/>
                    <a:lstStyle/>
                    <a:p>
                      <a:pPr algn="r">
                        <a:lnSpc>
                          <a:spcPct val="115000"/>
                        </a:lnSpc>
                        <a:spcAft>
                          <a:spcPts val="0"/>
                        </a:spcAft>
                      </a:pPr>
                      <a:r>
                        <a:rPr lang="de-DE" sz="1600" b="1" smtClean="0">
                          <a:effectLst/>
                          <a:latin typeface="Calibri" panose="020F0502020204030204" pitchFamily="34" charset="0"/>
                          <a:ea typeface="Calibri"/>
                          <a:cs typeface="Times New Roman"/>
                        </a:rPr>
                        <a:t>160</a:t>
                      </a:r>
                      <a:endParaRPr lang="de-DE" sz="1600" b="1">
                        <a:effectLst/>
                        <a:latin typeface="Calibri" panose="020F0502020204030204" pitchFamily="34" charset="0"/>
                        <a:ea typeface="Calibri"/>
                        <a:cs typeface="Times New Roman"/>
                      </a:endParaRPr>
                    </a:p>
                  </a:txBody>
                  <a:tcPr marL="39272" marR="39272" marT="0" marB="0">
                    <a:solidFill>
                      <a:srgbClr val="FFFF66"/>
                    </a:solidFill>
                  </a:tcPr>
                </a:tc>
                <a:tc>
                  <a:txBody>
                    <a:bodyPr/>
                    <a:lstStyle/>
                    <a:p>
                      <a:pPr algn="r">
                        <a:lnSpc>
                          <a:spcPct val="115000"/>
                        </a:lnSpc>
                        <a:spcAft>
                          <a:spcPts val="0"/>
                        </a:spcAft>
                      </a:pPr>
                      <a:r>
                        <a:rPr lang="de-DE" sz="1600" b="1" smtClean="0">
                          <a:effectLst/>
                          <a:latin typeface="Calibri" panose="020F0502020204030204" pitchFamily="34" charset="0"/>
                          <a:ea typeface="Calibri"/>
                          <a:cs typeface="Times New Roman"/>
                        </a:rPr>
                        <a:t>200</a:t>
                      </a:r>
                      <a:endParaRPr lang="de-DE" sz="1600" b="1">
                        <a:effectLst/>
                        <a:latin typeface="Calibri" panose="020F0502020204030204" pitchFamily="34" charset="0"/>
                        <a:ea typeface="Calibri"/>
                        <a:cs typeface="Times New Roman"/>
                      </a:endParaRPr>
                    </a:p>
                  </a:txBody>
                  <a:tcPr marL="39272" marR="39272" marT="0" marB="0"/>
                </a:tc>
              </a:tr>
              <a:tr h="280010">
                <a:tc vMerge="1">
                  <a:txBody>
                    <a:bodyPr/>
                    <a:lstStyle/>
                    <a:p>
                      <a:endParaRPr lang="de-DE"/>
                    </a:p>
                  </a:txBody>
                  <a:tcPr/>
                </a:tc>
                <a:tc>
                  <a:txBody>
                    <a:bodyPr/>
                    <a:lstStyle/>
                    <a:p>
                      <a:pPr>
                        <a:lnSpc>
                          <a:spcPct val="115000"/>
                        </a:lnSpc>
                        <a:spcAft>
                          <a:spcPts val="0"/>
                        </a:spcAft>
                      </a:pPr>
                      <a:r>
                        <a:rPr lang="de-DE" sz="1500" b="1" smtClean="0">
                          <a:effectLst/>
                          <a:latin typeface="Calibri" panose="020F0502020204030204" pitchFamily="34" charset="0"/>
                          <a:ea typeface="Calibri"/>
                          <a:cs typeface="Times New Roman"/>
                        </a:rPr>
                        <a:t>Peak </a:t>
                      </a:r>
                      <a:r>
                        <a:rPr lang="de-DE" sz="1500" b="1" err="1" smtClean="0">
                          <a:effectLst/>
                          <a:latin typeface="Calibri" panose="020F0502020204030204" pitchFamily="34" charset="0"/>
                          <a:ea typeface="Calibri"/>
                          <a:cs typeface="Times New Roman"/>
                        </a:rPr>
                        <a:t>Current</a:t>
                      </a:r>
                      <a:r>
                        <a:rPr lang="de-DE" sz="1500" b="1" smtClean="0">
                          <a:effectLst/>
                          <a:latin typeface="Calibri" panose="020F0502020204030204" pitchFamily="34" charset="0"/>
                          <a:ea typeface="Calibri"/>
                          <a:cs typeface="Times New Roman"/>
                        </a:rPr>
                        <a:t> in A</a:t>
                      </a:r>
                      <a:endParaRPr lang="de-DE" sz="1500" b="1">
                        <a:effectLst/>
                        <a:latin typeface="Calibri" panose="020F0502020204030204" pitchFamily="34" charset="0"/>
                        <a:ea typeface="Calibri"/>
                        <a:cs typeface="Times New Roman"/>
                      </a:endParaRPr>
                    </a:p>
                  </a:txBody>
                  <a:tcPr marL="39272" marR="39272" marT="0" marB="0">
                    <a:solidFill>
                      <a:schemeClr val="accent3">
                        <a:lumMod val="75000"/>
                      </a:schemeClr>
                    </a:solidFill>
                  </a:tcPr>
                </a:tc>
                <a:tc>
                  <a:txBody>
                    <a:bodyPr/>
                    <a:lstStyle/>
                    <a:p>
                      <a:pPr algn="r">
                        <a:lnSpc>
                          <a:spcPct val="115000"/>
                        </a:lnSpc>
                        <a:spcAft>
                          <a:spcPts val="0"/>
                        </a:spcAft>
                      </a:pPr>
                      <a:r>
                        <a:rPr lang="de-DE" sz="1600" b="1" smtClean="0">
                          <a:effectLst/>
                          <a:latin typeface="Calibri" panose="020F0502020204030204" pitchFamily="34" charset="0"/>
                          <a:ea typeface="Calibri"/>
                          <a:cs typeface="Times New Roman"/>
                        </a:rPr>
                        <a:t>-</a:t>
                      </a:r>
                      <a:endParaRPr lang="de-DE" sz="1600" b="1">
                        <a:effectLst/>
                        <a:latin typeface="Calibri" panose="020F0502020204030204" pitchFamily="34" charset="0"/>
                        <a:ea typeface="Calibri"/>
                        <a:cs typeface="Times New Roman"/>
                      </a:endParaRPr>
                    </a:p>
                  </a:txBody>
                  <a:tcPr marL="39272" marR="39272" marT="0" marB="0">
                    <a:solidFill>
                      <a:srgbClr val="FFFF99"/>
                    </a:solidFill>
                  </a:tcPr>
                </a:tc>
                <a:tc>
                  <a:txBody>
                    <a:bodyPr/>
                    <a:lstStyle/>
                    <a:p>
                      <a:pPr algn="r">
                        <a:lnSpc>
                          <a:spcPct val="115000"/>
                        </a:lnSpc>
                        <a:spcAft>
                          <a:spcPts val="0"/>
                        </a:spcAft>
                      </a:pPr>
                      <a:r>
                        <a:rPr lang="de-DE" sz="1600" b="1" smtClean="0">
                          <a:effectLst/>
                          <a:latin typeface="Calibri" panose="020F0502020204030204" pitchFamily="34" charset="0"/>
                          <a:ea typeface="Calibri"/>
                          <a:cs typeface="Times New Roman"/>
                        </a:rPr>
                        <a:t>400</a:t>
                      </a:r>
                      <a:endParaRPr lang="de-DE" sz="1600" b="1">
                        <a:effectLst/>
                        <a:latin typeface="Calibri" panose="020F0502020204030204" pitchFamily="34" charset="0"/>
                        <a:ea typeface="Calibri"/>
                        <a:cs typeface="Times New Roman"/>
                      </a:endParaRPr>
                    </a:p>
                  </a:txBody>
                  <a:tcPr marL="39272" marR="39272" marT="0" marB="0"/>
                </a:tc>
              </a:tr>
              <a:tr h="280010">
                <a:tc vMerge="1">
                  <a:txBody>
                    <a:bodyPr/>
                    <a:lstStyle/>
                    <a:p>
                      <a:endParaRPr lang="de-DE"/>
                    </a:p>
                  </a:txBody>
                  <a:tcPr/>
                </a:tc>
                <a:tc>
                  <a:txBody>
                    <a:bodyPr/>
                    <a:lstStyle/>
                    <a:p>
                      <a:pPr>
                        <a:lnSpc>
                          <a:spcPct val="115000"/>
                        </a:lnSpc>
                        <a:spcAft>
                          <a:spcPts val="0"/>
                        </a:spcAft>
                      </a:pPr>
                      <a:r>
                        <a:rPr lang="de-DE" sz="1500" b="1" smtClean="0">
                          <a:effectLst/>
                          <a:latin typeface="Calibri" panose="020F0502020204030204" pitchFamily="34" charset="0"/>
                          <a:ea typeface="Calibri"/>
                          <a:cs typeface="Times New Roman"/>
                        </a:rPr>
                        <a:t>Cut-Off </a:t>
                      </a:r>
                      <a:r>
                        <a:rPr lang="de-DE" sz="1500" b="1" err="1" smtClean="0">
                          <a:effectLst/>
                          <a:latin typeface="Calibri" panose="020F0502020204030204" pitchFamily="34" charset="0"/>
                          <a:ea typeface="Calibri"/>
                          <a:cs typeface="Times New Roman"/>
                        </a:rPr>
                        <a:t>Voltage</a:t>
                      </a:r>
                      <a:r>
                        <a:rPr lang="de-DE" sz="1500" b="1" smtClean="0">
                          <a:effectLst/>
                          <a:latin typeface="Calibri" panose="020F0502020204030204" pitchFamily="34" charset="0"/>
                          <a:ea typeface="Calibri"/>
                          <a:cs typeface="Times New Roman"/>
                        </a:rPr>
                        <a:t> in V</a:t>
                      </a:r>
                      <a:endParaRPr lang="de-DE" sz="1500" b="1">
                        <a:effectLst/>
                        <a:latin typeface="Calibri" panose="020F0502020204030204" pitchFamily="34" charset="0"/>
                        <a:ea typeface="Calibri"/>
                        <a:cs typeface="Times New Roman"/>
                      </a:endParaRPr>
                    </a:p>
                  </a:txBody>
                  <a:tcPr marL="39272" marR="39272" marT="0" marB="0">
                    <a:solidFill>
                      <a:schemeClr val="accent3">
                        <a:lumMod val="75000"/>
                      </a:schemeClr>
                    </a:solidFill>
                  </a:tcPr>
                </a:tc>
                <a:tc>
                  <a:txBody>
                    <a:bodyPr/>
                    <a:lstStyle/>
                    <a:p>
                      <a:pPr algn="r">
                        <a:lnSpc>
                          <a:spcPct val="115000"/>
                        </a:lnSpc>
                        <a:spcAft>
                          <a:spcPts val="0"/>
                        </a:spcAft>
                      </a:pPr>
                      <a:r>
                        <a:rPr lang="de-DE" sz="1600" b="1" smtClean="0">
                          <a:effectLst/>
                          <a:latin typeface="Calibri" panose="020F0502020204030204" pitchFamily="34" charset="0"/>
                          <a:ea typeface="Calibri"/>
                          <a:cs typeface="Times New Roman"/>
                        </a:rPr>
                        <a:t>3.0</a:t>
                      </a:r>
                      <a:endParaRPr lang="de-DE" sz="1600" b="1">
                        <a:effectLst/>
                        <a:latin typeface="Calibri" panose="020F0502020204030204" pitchFamily="34" charset="0"/>
                        <a:ea typeface="Calibri"/>
                        <a:cs typeface="Times New Roman"/>
                      </a:endParaRPr>
                    </a:p>
                  </a:txBody>
                  <a:tcPr marL="39272" marR="39272" marT="0" marB="0">
                    <a:solidFill>
                      <a:srgbClr val="FFFF66"/>
                    </a:solidFill>
                  </a:tcPr>
                </a:tc>
                <a:tc>
                  <a:txBody>
                    <a:bodyPr/>
                    <a:lstStyle/>
                    <a:p>
                      <a:pPr algn="r">
                        <a:lnSpc>
                          <a:spcPct val="115000"/>
                        </a:lnSpc>
                        <a:spcAft>
                          <a:spcPts val="0"/>
                        </a:spcAft>
                      </a:pPr>
                      <a:r>
                        <a:rPr lang="de-DE" sz="1600" b="1" smtClean="0">
                          <a:effectLst/>
                          <a:latin typeface="Calibri" panose="020F0502020204030204" pitchFamily="34" charset="0"/>
                          <a:ea typeface="Calibri"/>
                          <a:cs typeface="Times New Roman"/>
                        </a:rPr>
                        <a:t>2.7 </a:t>
                      </a:r>
                      <a:endParaRPr lang="de-DE" sz="1600" b="1">
                        <a:effectLst/>
                        <a:latin typeface="Calibri" panose="020F0502020204030204" pitchFamily="34" charset="0"/>
                        <a:ea typeface="Calibri"/>
                        <a:cs typeface="Times New Roman"/>
                      </a:endParaRPr>
                    </a:p>
                  </a:txBody>
                  <a:tcPr marL="39272" marR="39272" marT="0" marB="0"/>
                </a:tc>
              </a:tr>
              <a:tr h="280010">
                <a:tc gridSpan="2">
                  <a:txBody>
                    <a:bodyPr/>
                    <a:lstStyle/>
                    <a:p>
                      <a:pPr>
                        <a:lnSpc>
                          <a:spcPct val="115000"/>
                        </a:lnSpc>
                        <a:spcAft>
                          <a:spcPts val="0"/>
                        </a:spcAft>
                      </a:pPr>
                      <a:r>
                        <a:rPr lang="de-DE" sz="1500" smtClean="0">
                          <a:solidFill>
                            <a:schemeClr val="tx2"/>
                          </a:solidFill>
                          <a:effectLst/>
                          <a:latin typeface="Calibri"/>
                          <a:ea typeface="Calibri"/>
                          <a:cs typeface="Times New Roman"/>
                        </a:rPr>
                        <a:t>Cycle Life [@</a:t>
                      </a:r>
                      <a:r>
                        <a:rPr lang="de-DE" sz="1500" baseline="0" smtClean="0">
                          <a:solidFill>
                            <a:schemeClr val="tx2"/>
                          </a:solidFill>
                          <a:effectLst/>
                          <a:latin typeface="Calibri"/>
                          <a:ea typeface="Calibri"/>
                          <a:cs typeface="Times New Roman"/>
                        </a:rPr>
                        <a:t> </a:t>
                      </a:r>
                      <a:r>
                        <a:rPr lang="de-DE" sz="1500" smtClean="0">
                          <a:solidFill>
                            <a:schemeClr val="tx2"/>
                          </a:solidFill>
                          <a:effectLst/>
                          <a:latin typeface="Calibri"/>
                          <a:ea typeface="Calibri"/>
                          <a:cs typeface="Times New Roman"/>
                        </a:rPr>
                        <a:t>80% DOD]</a:t>
                      </a:r>
                      <a:endParaRPr lang="de-DE" sz="1500">
                        <a:solidFill>
                          <a:schemeClr val="tx2"/>
                        </a:solidFill>
                        <a:effectLst/>
                        <a:latin typeface="Calibri"/>
                        <a:ea typeface="Calibri"/>
                        <a:cs typeface="Times New Roman"/>
                      </a:endParaRPr>
                    </a:p>
                  </a:txBody>
                  <a:tcPr marL="39272" marR="39272" marT="0" marB="0">
                    <a:solidFill>
                      <a:schemeClr val="accent3">
                        <a:lumMod val="75000"/>
                      </a:schemeClr>
                    </a:solidFill>
                  </a:tcPr>
                </a:tc>
                <a:tc hMerge="1">
                  <a:txBody>
                    <a:bodyPr/>
                    <a:lstStyle/>
                    <a:p>
                      <a:endParaRPr lang="de-DE" sz="1600" b="1" dirty="0"/>
                    </a:p>
                  </a:txBody>
                  <a:tcPr marL="44245" marR="44245" marT="0" marB="0">
                    <a:solidFill>
                      <a:schemeClr val="accent3">
                        <a:lumMod val="75000"/>
                      </a:schemeClr>
                    </a:solidFill>
                  </a:tcPr>
                </a:tc>
                <a:tc>
                  <a:txBody>
                    <a:bodyPr/>
                    <a:lstStyle/>
                    <a:p>
                      <a:pPr algn="r">
                        <a:lnSpc>
                          <a:spcPct val="115000"/>
                        </a:lnSpc>
                        <a:spcAft>
                          <a:spcPts val="0"/>
                        </a:spcAft>
                      </a:pPr>
                      <a:r>
                        <a:rPr lang="de-DE" sz="1600" b="1" smtClean="0">
                          <a:effectLst/>
                          <a:latin typeface="Calibri" panose="020F0502020204030204" pitchFamily="34" charset="0"/>
                          <a:ea typeface="Calibri"/>
                          <a:cs typeface="Times New Roman"/>
                        </a:rPr>
                        <a:t>-</a:t>
                      </a:r>
                      <a:endParaRPr lang="de-DE" sz="1600" b="1">
                        <a:effectLst/>
                        <a:latin typeface="Calibri" panose="020F0502020204030204" pitchFamily="34" charset="0"/>
                        <a:ea typeface="Calibri"/>
                        <a:cs typeface="Times New Roman"/>
                      </a:endParaRPr>
                    </a:p>
                  </a:txBody>
                  <a:tcPr marL="39272" marR="39272" marT="0" marB="0">
                    <a:solidFill>
                      <a:srgbClr val="FFFF99"/>
                    </a:solidFill>
                  </a:tcPr>
                </a:tc>
                <a:tc>
                  <a:txBody>
                    <a:bodyPr/>
                    <a:lstStyle/>
                    <a:p>
                      <a:pPr algn="r">
                        <a:lnSpc>
                          <a:spcPct val="115000"/>
                        </a:lnSpc>
                        <a:spcAft>
                          <a:spcPts val="0"/>
                        </a:spcAft>
                      </a:pPr>
                      <a:r>
                        <a:rPr lang="de-DE" sz="1600" b="1" smtClean="0">
                          <a:effectLst/>
                          <a:latin typeface="Calibri" panose="020F0502020204030204" pitchFamily="34" charset="0"/>
                          <a:ea typeface="Calibri"/>
                          <a:cs typeface="Times New Roman"/>
                        </a:rPr>
                        <a:t>&gt; 800 </a:t>
                      </a:r>
                      <a:r>
                        <a:rPr lang="de-DE" sz="1600" b="1" err="1" smtClean="0">
                          <a:effectLst/>
                          <a:latin typeface="Calibri" panose="020F0502020204030204" pitchFamily="34" charset="0"/>
                          <a:ea typeface="Calibri"/>
                          <a:cs typeface="Times New Roman"/>
                        </a:rPr>
                        <a:t>cycles</a:t>
                      </a:r>
                      <a:endParaRPr lang="de-DE" sz="1600" b="1">
                        <a:effectLst/>
                        <a:latin typeface="Calibri" panose="020F0502020204030204" pitchFamily="34" charset="0"/>
                        <a:ea typeface="Calibri"/>
                        <a:cs typeface="Times New Roman"/>
                      </a:endParaRPr>
                    </a:p>
                  </a:txBody>
                  <a:tcPr marL="39272" marR="39272" marT="0" marB="0"/>
                </a:tc>
              </a:tr>
              <a:tr h="280010">
                <a:tc gridSpan="2">
                  <a:txBody>
                    <a:bodyPr/>
                    <a:lstStyle/>
                    <a:p>
                      <a:pPr>
                        <a:lnSpc>
                          <a:spcPct val="115000"/>
                        </a:lnSpc>
                        <a:spcAft>
                          <a:spcPts val="0"/>
                        </a:spcAft>
                      </a:pPr>
                      <a:r>
                        <a:rPr lang="de-DE" sz="1500" smtClean="0">
                          <a:solidFill>
                            <a:schemeClr val="tx2"/>
                          </a:solidFill>
                          <a:effectLst/>
                          <a:latin typeface="Calibri"/>
                          <a:ea typeface="Calibri"/>
                          <a:cs typeface="Times New Roman"/>
                        </a:rPr>
                        <a:t>AC </a:t>
                      </a:r>
                      <a:r>
                        <a:rPr lang="de-DE" sz="1500" err="1" smtClean="0">
                          <a:solidFill>
                            <a:schemeClr val="tx2"/>
                          </a:solidFill>
                          <a:effectLst/>
                          <a:latin typeface="Calibri"/>
                          <a:ea typeface="Calibri"/>
                          <a:cs typeface="Times New Roman"/>
                        </a:rPr>
                        <a:t>Impedance</a:t>
                      </a:r>
                      <a:r>
                        <a:rPr lang="de-DE" sz="1500" smtClean="0">
                          <a:solidFill>
                            <a:schemeClr val="tx2"/>
                          </a:solidFill>
                          <a:effectLst/>
                          <a:latin typeface="Calibri"/>
                          <a:ea typeface="Calibri"/>
                          <a:cs typeface="Times New Roman"/>
                        </a:rPr>
                        <a:t> (@ 1 kHz)</a:t>
                      </a:r>
                      <a:endParaRPr lang="de-DE" sz="1500">
                        <a:solidFill>
                          <a:schemeClr val="tx2"/>
                        </a:solidFill>
                        <a:effectLst/>
                        <a:latin typeface="Calibri"/>
                        <a:ea typeface="Calibri"/>
                        <a:cs typeface="Times New Roman"/>
                      </a:endParaRPr>
                    </a:p>
                  </a:txBody>
                  <a:tcPr marL="39272" marR="39272" marT="0" marB="0">
                    <a:solidFill>
                      <a:schemeClr val="accent3">
                        <a:lumMod val="75000"/>
                      </a:schemeClr>
                    </a:solidFill>
                  </a:tcPr>
                </a:tc>
                <a:tc hMerge="1">
                  <a:txBody>
                    <a:bodyPr/>
                    <a:lstStyle/>
                    <a:p>
                      <a:endParaRPr lang="de-DE"/>
                    </a:p>
                  </a:txBody>
                  <a:tcPr/>
                </a:tc>
                <a:tc>
                  <a:txBody>
                    <a:bodyPr/>
                    <a:lstStyle/>
                    <a:p>
                      <a:pPr algn="r">
                        <a:lnSpc>
                          <a:spcPct val="115000"/>
                        </a:lnSpc>
                        <a:spcAft>
                          <a:spcPts val="0"/>
                        </a:spcAft>
                      </a:pPr>
                      <a:r>
                        <a:rPr lang="de-DE" sz="1600" b="1" smtClean="0">
                          <a:effectLst/>
                          <a:latin typeface="Calibri" panose="020F0502020204030204" pitchFamily="34" charset="0"/>
                          <a:ea typeface="Calibri"/>
                          <a:cs typeface="Times New Roman"/>
                        </a:rPr>
                        <a:t>3 m</a:t>
                      </a:r>
                      <a:r>
                        <a:rPr lang="de-DE" sz="1600" b="1" smtClean="0">
                          <a:effectLst/>
                          <a:latin typeface="Symbol" panose="05050102010706020507" pitchFamily="18" charset="2"/>
                          <a:ea typeface="Calibri"/>
                          <a:cs typeface="Times New Roman"/>
                        </a:rPr>
                        <a:t>W</a:t>
                      </a:r>
                      <a:r>
                        <a:rPr lang="de-DE" sz="1600" b="1" smtClean="0">
                          <a:effectLst/>
                          <a:latin typeface="Calibri" panose="020F0502020204030204" pitchFamily="34" charset="0"/>
                          <a:ea typeface="Calibri"/>
                          <a:cs typeface="Times New Roman"/>
                        </a:rPr>
                        <a:t> </a:t>
                      </a:r>
                      <a:r>
                        <a:rPr lang="de-DE" sz="1600" b="1" err="1" smtClean="0">
                          <a:effectLst/>
                          <a:latin typeface="Calibri" panose="020F0502020204030204" pitchFamily="34" charset="0"/>
                          <a:ea typeface="Calibri"/>
                          <a:cs typeface="Times New Roman"/>
                        </a:rPr>
                        <a:t>or</a:t>
                      </a:r>
                      <a:r>
                        <a:rPr lang="de-DE" sz="1600" b="1" smtClean="0">
                          <a:effectLst/>
                          <a:latin typeface="Calibri" panose="020F0502020204030204" pitchFamily="34" charset="0"/>
                          <a:ea typeface="Calibri"/>
                          <a:cs typeface="Times New Roman"/>
                        </a:rPr>
                        <a:t> </a:t>
                      </a:r>
                      <a:r>
                        <a:rPr lang="de-DE" sz="1600" b="1" err="1" smtClean="0">
                          <a:effectLst/>
                          <a:latin typeface="Calibri" panose="020F0502020204030204" pitchFamily="34" charset="0"/>
                          <a:ea typeface="Calibri"/>
                          <a:cs typeface="Times New Roman"/>
                        </a:rPr>
                        <a:t>less</a:t>
                      </a:r>
                      <a:endParaRPr lang="de-DE" sz="1600" b="1">
                        <a:effectLst/>
                        <a:latin typeface="Calibri" panose="020F0502020204030204" pitchFamily="34" charset="0"/>
                        <a:ea typeface="Calibri"/>
                        <a:cs typeface="Times New Roman"/>
                      </a:endParaRPr>
                    </a:p>
                  </a:txBody>
                  <a:tcPr marL="39272" marR="39272" marT="0" marB="0">
                    <a:solidFill>
                      <a:srgbClr val="FFFF66"/>
                    </a:solidFill>
                  </a:tcPr>
                </a:tc>
                <a:tc>
                  <a:txBody>
                    <a:bodyPr/>
                    <a:lstStyle/>
                    <a:p>
                      <a:pPr algn="r">
                        <a:lnSpc>
                          <a:spcPct val="115000"/>
                        </a:lnSpc>
                        <a:spcAft>
                          <a:spcPts val="0"/>
                        </a:spcAft>
                      </a:pPr>
                      <a:r>
                        <a:rPr lang="de-DE" sz="1600" b="1" smtClean="0">
                          <a:effectLst/>
                          <a:latin typeface="Calibri" panose="020F0502020204030204" pitchFamily="34" charset="0"/>
                          <a:ea typeface="Calibri"/>
                          <a:cs typeface="Times New Roman"/>
                        </a:rPr>
                        <a:t>-</a:t>
                      </a:r>
                      <a:endParaRPr lang="de-DE" sz="1600" b="1">
                        <a:effectLst/>
                        <a:latin typeface="Calibri" panose="020F0502020204030204" pitchFamily="34" charset="0"/>
                        <a:ea typeface="Calibri"/>
                        <a:cs typeface="Times New Roman"/>
                      </a:endParaRPr>
                    </a:p>
                  </a:txBody>
                  <a:tcPr marL="39272" marR="39272" marT="0" marB="0"/>
                </a:tc>
              </a:tr>
              <a:tr h="280010">
                <a:tc rowSpan="2">
                  <a:txBody>
                    <a:bodyPr/>
                    <a:lstStyle/>
                    <a:p>
                      <a:pPr>
                        <a:lnSpc>
                          <a:spcPct val="115000"/>
                        </a:lnSpc>
                        <a:spcAft>
                          <a:spcPts val="0"/>
                        </a:spcAft>
                      </a:pPr>
                      <a:r>
                        <a:rPr lang="de-DE" sz="1500" smtClean="0">
                          <a:solidFill>
                            <a:schemeClr val="tx2"/>
                          </a:solidFill>
                          <a:effectLst/>
                          <a:latin typeface="Calibri" panose="020F0502020204030204" pitchFamily="34" charset="0"/>
                          <a:ea typeface="Calibri"/>
                          <a:cs typeface="Times New Roman"/>
                        </a:rPr>
                        <a:t>Operating </a:t>
                      </a:r>
                      <a:r>
                        <a:rPr lang="de-DE" sz="1500" err="1" smtClean="0">
                          <a:solidFill>
                            <a:schemeClr val="tx2"/>
                          </a:solidFill>
                          <a:effectLst/>
                          <a:latin typeface="Calibri" panose="020F0502020204030204" pitchFamily="34" charset="0"/>
                          <a:ea typeface="Calibri"/>
                          <a:cs typeface="Times New Roman"/>
                        </a:rPr>
                        <a:t>Temperature</a:t>
                      </a:r>
                      <a:r>
                        <a:rPr lang="de-DE" sz="1500" smtClean="0">
                          <a:solidFill>
                            <a:schemeClr val="tx2"/>
                          </a:solidFill>
                          <a:effectLst/>
                          <a:latin typeface="Calibri" panose="020F0502020204030204" pitchFamily="34" charset="0"/>
                          <a:ea typeface="Calibri"/>
                          <a:cs typeface="Times New Roman"/>
                        </a:rPr>
                        <a:t> in °C</a:t>
                      </a:r>
                      <a:endParaRPr lang="de-DE" sz="1500">
                        <a:solidFill>
                          <a:schemeClr val="tx2"/>
                        </a:solidFill>
                        <a:effectLst/>
                        <a:latin typeface="Calibri" panose="020F0502020204030204" pitchFamily="34" charset="0"/>
                        <a:ea typeface="Calibri"/>
                        <a:cs typeface="Times New Roman"/>
                      </a:endParaRPr>
                    </a:p>
                  </a:txBody>
                  <a:tcPr marL="39272" marR="39272" marT="0" marB="0">
                    <a:solidFill>
                      <a:schemeClr val="accent3">
                        <a:lumMod val="75000"/>
                      </a:schemeClr>
                    </a:solidFill>
                  </a:tcPr>
                </a:tc>
                <a:tc>
                  <a:txBody>
                    <a:bodyPr/>
                    <a:lstStyle/>
                    <a:p>
                      <a:r>
                        <a:rPr lang="de-DE" sz="1500" b="1" smtClean="0">
                          <a:latin typeface="Calibri" panose="020F0502020204030204" pitchFamily="34" charset="0"/>
                        </a:rPr>
                        <a:t>Charge</a:t>
                      </a:r>
                      <a:endParaRPr lang="de-DE" sz="1500" b="1">
                        <a:latin typeface="Calibri" panose="020F0502020204030204" pitchFamily="34" charset="0"/>
                      </a:endParaRPr>
                    </a:p>
                  </a:txBody>
                  <a:tcPr marL="39272" marR="39272" marT="0" marB="0">
                    <a:solidFill>
                      <a:schemeClr val="accent3">
                        <a:lumMod val="75000"/>
                      </a:schemeClr>
                    </a:solidFill>
                  </a:tcPr>
                </a:tc>
                <a:tc>
                  <a:txBody>
                    <a:bodyPr/>
                    <a:lstStyle/>
                    <a:p>
                      <a:pPr algn="r">
                        <a:lnSpc>
                          <a:spcPct val="115000"/>
                        </a:lnSpc>
                        <a:spcAft>
                          <a:spcPts val="0"/>
                        </a:spcAft>
                      </a:pPr>
                      <a:r>
                        <a:rPr lang="de-DE" sz="1600" b="1" smtClean="0">
                          <a:effectLst/>
                          <a:latin typeface="Calibri" panose="020F0502020204030204" pitchFamily="34" charset="0"/>
                          <a:ea typeface="Calibri"/>
                          <a:cs typeface="Times New Roman"/>
                        </a:rPr>
                        <a:t>    0 ~ 40</a:t>
                      </a:r>
                      <a:endParaRPr lang="de-DE" sz="1600" b="1">
                        <a:effectLst/>
                        <a:latin typeface="Calibri" panose="020F0502020204030204" pitchFamily="34" charset="0"/>
                        <a:ea typeface="Calibri"/>
                        <a:cs typeface="Times New Roman"/>
                      </a:endParaRPr>
                    </a:p>
                  </a:txBody>
                  <a:tcPr marL="39272" marR="39272" marT="0" marB="0">
                    <a:solidFill>
                      <a:srgbClr val="FFFF99"/>
                    </a:solidFill>
                  </a:tcPr>
                </a:tc>
                <a:tc>
                  <a:txBody>
                    <a:bodyPr/>
                    <a:lstStyle/>
                    <a:p>
                      <a:pPr algn="r">
                        <a:lnSpc>
                          <a:spcPct val="115000"/>
                        </a:lnSpc>
                        <a:spcAft>
                          <a:spcPts val="0"/>
                        </a:spcAft>
                      </a:pPr>
                      <a:r>
                        <a:rPr lang="de-DE" sz="1600" b="1" smtClean="0">
                          <a:effectLst/>
                          <a:latin typeface="Calibri" panose="020F0502020204030204" pitchFamily="34" charset="0"/>
                          <a:ea typeface="Calibri"/>
                          <a:cs typeface="Times New Roman"/>
                        </a:rPr>
                        <a:t>    0 ~ 40</a:t>
                      </a:r>
                      <a:endParaRPr lang="de-DE" sz="1600" b="1">
                        <a:effectLst/>
                        <a:latin typeface="Calibri" panose="020F0502020204030204" pitchFamily="34" charset="0"/>
                        <a:ea typeface="Calibri"/>
                        <a:cs typeface="Times New Roman"/>
                      </a:endParaRPr>
                    </a:p>
                  </a:txBody>
                  <a:tcPr marL="39272" marR="39272" marT="0" marB="0"/>
                </a:tc>
              </a:tr>
              <a:tr h="280010">
                <a:tc vMerge="1">
                  <a:txBody>
                    <a:bodyPr/>
                    <a:lstStyle/>
                    <a:p>
                      <a:endParaRPr lang="de-DE"/>
                    </a:p>
                  </a:txBody>
                  <a:tcPr/>
                </a:tc>
                <a:tc>
                  <a:txBody>
                    <a:bodyPr/>
                    <a:lstStyle/>
                    <a:p>
                      <a:r>
                        <a:rPr lang="de-DE" sz="1500" b="1" err="1" smtClean="0">
                          <a:latin typeface="Calibri" panose="020F0502020204030204" pitchFamily="34" charset="0"/>
                        </a:rPr>
                        <a:t>Discharge</a:t>
                      </a:r>
                      <a:endParaRPr lang="de-DE" sz="1500" b="1">
                        <a:latin typeface="Calibri" panose="020F0502020204030204" pitchFamily="34" charset="0"/>
                      </a:endParaRPr>
                    </a:p>
                  </a:txBody>
                  <a:tcPr marL="39272" marR="39272" marT="0" marB="0">
                    <a:solidFill>
                      <a:schemeClr val="accent3">
                        <a:lumMod val="75000"/>
                      </a:schemeClr>
                    </a:solidFill>
                  </a:tcPr>
                </a:tc>
                <a:tc>
                  <a:txBody>
                    <a:bodyPr/>
                    <a:lstStyle/>
                    <a:p>
                      <a:pPr algn="r">
                        <a:lnSpc>
                          <a:spcPct val="115000"/>
                        </a:lnSpc>
                        <a:spcAft>
                          <a:spcPts val="0"/>
                        </a:spcAft>
                      </a:pPr>
                      <a:r>
                        <a:rPr lang="de-DE" sz="1600" b="1" smtClean="0">
                          <a:effectLst/>
                          <a:latin typeface="Calibri" panose="020F0502020204030204" pitchFamily="34" charset="0"/>
                          <a:ea typeface="Calibri"/>
                          <a:cs typeface="Times New Roman"/>
                        </a:rPr>
                        <a:t>-20 ~ 55</a:t>
                      </a:r>
                      <a:endParaRPr lang="de-DE" sz="1600" b="1">
                        <a:effectLst/>
                        <a:latin typeface="Calibri" panose="020F0502020204030204" pitchFamily="34" charset="0"/>
                        <a:ea typeface="Calibri"/>
                        <a:cs typeface="Times New Roman"/>
                      </a:endParaRPr>
                    </a:p>
                  </a:txBody>
                  <a:tcPr marL="39272" marR="39272" marT="0" marB="0">
                    <a:solidFill>
                      <a:srgbClr val="FFFF66"/>
                    </a:solidFill>
                  </a:tcPr>
                </a:tc>
                <a:tc>
                  <a:txBody>
                    <a:bodyPr/>
                    <a:lstStyle/>
                    <a:p>
                      <a:pPr algn="r">
                        <a:lnSpc>
                          <a:spcPct val="115000"/>
                        </a:lnSpc>
                        <a:spcAft>
                          <a:spcPts val="0"/>
                        </a:spcAft>
                      </a:pPr>
                      <a:r>
                        <a:rPr lang="de-DE" sz="1600" b="1" smtClean="0">
                          <a:effectLst/>
                          <a:latin typeface="Calibri" panose="020F0502020204030204" pitchFamily="34" charset="0"/>
                          <a:ea typeface="Calibri"/>
                          <a:cs typeface="Times New Roman"/>
                        </a:rPr>
                        <a:t>-20 ~ 60</a:t>
                      </a:r>
                      <a:endParaRPr lang="de-DE" sz="1600" b="1">
                        <a:effectLst/>
                        <a:latin typeface="Calibri" panose="020F0502020204030204" pitchFamily="34" charset="0"/>
                        <a:ea typeface="Calibri"/>
                        <a:cs typeface="Times New Roman"/>
                      </a:endParaRPr>
                    </a:p>
                  </a:txBody>
                  <a:tcPr marL="39272" marR="39272" marT="0" marB="0"/>
                </a:tc>
              </a:tr>
              <a:tr h="280010">
                <a:tc rowSpan="3">
                  <a:txBody>
                    <a:bodyPr/>
                    <a:lstStyle/>
                    <a:p>
                      <a:pPr>
                        <a:lnSpc>
                          <a:spcPct val="115000"/>
                        </a:lnSpc>
                        <a:spcAft>
                          <a:spcPts val="0"/>
                        </a:spcAft>
                      </a:pPr>
                      <a:r>
                        <a:rPr lang="de-DE" sz="1500" smtClean="0">
                          <a:solidFill>
                            <a:schemeClr val="tx2"/>
                          </a:solidFill>
                          <a:effectLst/>
                          <a:latin typeface="Calibri"/>
                          <a:ea typeface="Calibri"/>
                          <a:cs typeface="Times New Roman"/>
                        </a:rPr>
                        <a:t>Dimension</a:t>
                      </a:r>
                      <a:endParaRPr lang="de-DE" sz="1500">
                        <a:solidFill>
                          <a:schemeClr val="tx2"/>
                        </a:solidFill>
                        <a:effectLst/>
                        <a:latin typeface="Calibri"/>
                        <a:ea typeface="Calibri"/>
                        <a:cs typeface="Times New Roman"/>
                      </a:endParaRPr>
                    </a:p>
                  </a:txBody>
                  <a:tcPr marL="39272" marR="39272" marT="0" marB="0">
                    <a:solidFill>
                      <a:schemeClr val="accent3">
                        <a:lumMod val="75000"/>
                      </a:schemeClr>
                    </a:solidFill>
                  </a:tcPr>
                </a:tc>
                <a:tc>
                  <a:txBody>
                    <a:bodyPr/>
                    <a:lstStyle/>
                    <a:p>
                      <a:r>
                        <a:rPr lang="de-DE" sz="1500" b="1" err="1" smtClean="0">
                          <a:latin typeface="Calibri" panose="020F0502020204030204" pitchFamily="34" charset="0"/>
                        </a:rPr>
                        <a:t>Thickness</a:t>
                      </a:r>
                      <a:r>
                        <a:rPr lang="de-DE" sz="1500" b="1" smtClean="0">
                          <a:latin typeface="Calibri" panose="020F0502020204030204" pitchFamily="34" charset="0"/>
                        </a:rPr>
                        <a:t> in mm</a:t>
                      </a:r>
                      <a:endParaRPr lang="de-DE" sz="1500" b="1">
                        <a:latin typeface="Calibri" panose="020F0502020204030204" pitchFamily="34" charset="0"/>
                      </a:endParaRPr>
                    </a:p>
                  </a:txBody>
                  <a:tcPr marL="39272" marR="39272" marT="0" marB="0">
                    <a:solidFill>
                      <a:schemeClr val="accent3">
                        <a:lumMod val="75000"/>
                      </a:schemeClr>
                    </a:solidFill>
                  </a:tcPr>
                </a:tc>
                <a:tc>
                  <a:txBody>
                    <a:bodyPr/>
                    <a:lstStyle/>
                    <a:p>
                      <a:pPr algn="r">
                        <a:lnSpc>
                          <a:spcPct val="115000"/>
                        </a:lnSpc>
                        <a:spcAft>
                          <a:spcPts val="0"/>
                        </a:spcAft>
                      </a:pPr>
                      <a:r>
                        <a:rPr lang="de-DE" sz="1600" b="1" smtClean="0">
                          <a:effectLst/>
                          <a:latin typeface="Calibri" panose="020F0502020204030204" pitchFamily="34" charset="0"/>
                          <a:ea typeface="Calibri"/>
                          <a:cs typeface="Times New Roman"/>
                        </a:rPr>
                        <a:t>9.8 </a:t>
                      </a:r>
                      <a:r>
                        <a:rPr lang="de-DE" sz="1600" b="1" baseline="0" smtClean="0">
                          <a:latin typeface="Calibri"/>
                          <a:sym typeface="Symbol"/>
                        </a:rPr>
                        <a:t>± 0.5  </a:t>
                      </a:r>
                      <a:r>
                        <a:rPr lang="de-DE" sz="1600" b="1" smtClean="0">
                          <a:effectLst/>
                          <a:latin typeface="Calibri" panose="020F0502020204030204" pitchFamily="34" charset="0"/>
                          <a:ea typeface="Calibri"/>
                          <a:cs typeface="Times New Roman"/>
                        </a:rPr>
                        <a:t> </a:t>
                      </a:r>
                      <a:endParaRPr lang="de-DE" sz="1600" b="1">
                        <a:effectLst/>
                        <a:latin typeface="Calibri" panose="020F0502020204030204" pitchFamily="34" charset="0"/>
                        <a:ea typeface="Calibri"/>
                        <a:cs typeface="Times New Roman"/>
                      </a:endParaRPr>
                    </a:p>
                  </a:txBody>
                  <a:tcPr marL="39272" marR="39272" marT="0" marB="0">
                    <a:solidFill>
                      <a:srgbClr val="FFFF99"/>
                    </a:solidFill>
                  </a:tcPr>
                </a:tc>
                <a:tc>
                  <a:txBody>
                    <a:bodyPr/>
                    <a:lstStyle/>
                    <a:p>
                      <a:pPr algn="r">
                        <a:lnSpc>
                          <a:spcPct val="115000"/>
                        </a:lnSpc>
                        <a:spcAft>
                          <a:spcPts val="0"/>
                        </a:spcAft>
                      </a:pPr>
                      <a:r>
                        <a:rPr lang="de-DE" sz="1600" b="1" smtClean="0">
                          <a:effectLst/>
                          <a:latin typeface="Calibri" panose="020F0502020204030204" pitchFamily="34" charset="0"/>
                          <a:ea typeface="Calibri"/>
                          <a:cs typeface="Times New Roman"/>
                        </a:rPr>
                        <a:t>10.7 </a:t>
                      </a:r>
                      <a:r>
                        <a:rPr lang="de-DE" sz="1600" b="1" baseline="0" smtClean="0">
                          <a:latin typeface="Calibri"/>
                          <a:sym typeface="Symbol"/>
                        </a:rPr>
                        <a:t>± 0.5  </a:t>
                      </a:r>
                      <a:r>
                        <a:rPr lang="de-DE" sz="1600" b="1" smtClean="0">
                          <a:effectLst/>
                          <a:latin typeface="Calibri" panose="020F0502020204030204" pitchFamily="34" charset="0"/>
                          <a:ea typeface="Calibri"/>
                          <a:cs typeface="Times New Roman"/>
                        </a:rPr>
                        <a:t> </a:t>
                      </a:r>
                      <a:endParaRPr lang="de-DE" sz="1600" b="1">
                        <a:effectLst/>
                        <a:latin typeface="Calibri" panose="020F0502020204030204" pitchFamily="34" charset="0"/>
                        <a:ea typeface="Calibri"/>
                        <a:cs typeface="Times New Roman"/>
                      </a:endParaRPr>
                    </a:p>
                  </a:txBody>
                  <a:tcPr marL="39272" marR="39272" marT="0" marB="0"/>
                </a:tc>
              </a:tr>
              <a:tr h="280010">
                <a:tc vMerge="1">
                  <a:txBody>
                    <a:bodyPr/>
                    <a:lstStyle/>
                    <a:p>
                      <a:endParaRPr lang="de-DE"/>
                    </a:p>
                  </a:txBody>
                  <a:tcPr/>
                </a:tc>
                <a:tc>
                  <a:txBody>
                    <a:bodyPr/>
                    <a:lstStyle/>
                    <a:p>
                      <a:r>
                        <a:rPr lang="de-DE" sz="1500" b="1" smtClean="0">
                          <a:latin typeface="Calibri" panose="020F0502020204030204" pitchFamily="34" charset="0"/>
                        </a:rPr>
                        <a:t>Width in mm</a:t>
                      </a:r>
                      <a:endParaRPr lang="de-DE" sz="1500" b="1">
                        <a:latin typeface="Calibri" panose="020F0502020204030204" pitchFamily="34" charset="0"/>
                      </a:endParaRPr>
                    </a:p>
                  </a:txBody>
                  <a:tcPr marL="39272" marR="39272" marT="0" marB="0">
                    <a:solidFill>
                      <a:schemeClr val="accent3">
                        <a:lumMod val="75000"/>
                      </a:schemeClr>
                    </a:solidFill>
                  </a:tcPr>
                </a:tc>
                <a:tc>
                  <a:txBody>
                    <a:bodyPr/>
                    <a:lstStyle/>
                    <a:p>
                      <a:pPr algn="r">
                        <a:lnSpc>
                          <a:spcPct val="115000"/>
                        </a:lnSpc>
                        <a:spcAft>
                          <a:spcPts val="0"/>
                        </a:spcAft>
                      </a:pPr>
                      <a:r>
                        <a:rPr lang="de-DE" sz="1600" b="1" baseline="0" smtClean="0">
                          <a:latin typeface="Calibri"/>
                          <a:sym typeface="Symbol"/>
                        </a:rPr>
                        <a:t>187 ± 2.0</a:t>
                      </a:r>
                      <a:endParaRPr lang="de-DE" sz="1600" b="1">
                        <a:effectLst/>
                        <a:latin typeface="Calibri" panose="020F0502020204030204" pitchFamily="34" charset="0"/>
                        <a:ea typeface="Calibri"/>
                        <a:cs typeface="Times New Roman"/>
                      </a:endParaRPr>
                    </a:p>
                  </a:txBody>
                  <a:tcPr marL="39272" marR="39272" marT="0" marB="0">
                    <a:solidFill>
                      <a:srgbClr val="FFFF66"/>
                    </a:solidFill>
                  </a:tcPr>
                </a:tc>
                <a:tc>
                  <a:txBody>
                    <a:bodyPr/>
                    <a:lstStyle/>
                    <a:p>
                      <a:pPr algn="r">
                        <a:lnSpc>
                          <a:spcPct val="115000"/>
                        </a:lnSpc>
                        <a:spcAft>
                          <a:spcPts val="0"/>
                        </a:spcAft>
                      </a:pPr>
                      <a:r>
                        <a:rPr lang="de-DE" sz="1600" b="1" baseline="0" smtClean="0">
                          <a:latin typeface="Calibri"/>
                          <a:sym typeface="Symbol"/>
                        </a:rPr>
                        <a:t>215 ± 2.0</a:t>
                      </a:r>
                      <a:endParaRPr lang="de-DE" sz="1600" b="1">
                        <a:effectLst/>
                        <a:latin typeface="Calibri" panose="020F0502020204030204" pitchFamily="34" charset="0"/>
                        <a:ea typeface="Calibri"/>
                        <a:cs typeface="Times New Roman"/>
                      </a:endParaRPr>
                    </a:p>
                  </a:txBody>
                  <a:tcPr marL="39272" marR="39272" marT="0" marB="0"/>
                </a:tc>
              </a:tr>
              <a:tr h="280010">
                <a:tc vMerge="1">
                  <a:txBody>
                    <a:bodyPr/>
                    <a:lstStyle/>
                    <a:p>
                      <a:endParaRPr lang="de-DE"/>
                    </a:p>
                  </a:txBody>
                  <a:tcPr/>
                </a:tc>
                <a:tc>
                  <a:txBody>
                    <a:bodyPr/>
                    <a:lstStyle/>
                    <a:p>
                      <a:r>
                        <a:rPr lang="de-DE" sz="1500" b="1" err="1" smtClean="0">
                          <a:latin typeface="Calibri" panose="020F0502020204030204" pitchFamily="34" charset="0"/>
                        </a:rPr>
                        <a:t>Length</a:t>
                      </a:r>
                      <a:r>
                        <a:rPr lang="de-DE" sz="1500" b="1" smtClean="0">
                          <a:latin typeface="Calibri" panose="020F0502020204030204" pitchFamily="34" charset="0"/>
                        </a:rPr>
                        <a:t> in mm</a:t>
                      </a:r>
                      <a:endParaRPr lang="de-DE" sz="1500" b="1">
                        <a:latin typeface="Calibri" panose="020F0502020204030204" pitchFamily="34" charset="0"/>
                      </a:endParaRPr>
                    </a:p>
                  </a:txBody>
                  <a:tcPr marL="39272" marR="39272" marT="0" marB="0">
                    <a:solidFill>
                      <a:schemeClr val="accent3">
                        <a:lumMod val="75000"/>
                      </a:schemeClr>
                    </a:solidFill>
                  </a:tcPr>
                </a:tc>
                <a:tc>
                  <a:txBody>
                    <a:bodyPr/>
                    <a:lstStyle/>
                    <a:p>
                      <a:pPr algn="r">
                        <a:lnSpc>
                          <a:spcPct val="115000"/>
                        </a:lnSpc>
                        <a:spcAft>
                          <a:spcPts val="0"/>
                        </a:spcAft>
                      </a:pPr>
                      <a:r>
                        <a:rPr lang="de-DE" sz="1600" b="1" baseline="0" smtClean="0">
                          <a:latin typeface="Calibri"/>
                          <a:sym typeface="Symbol"/>
                        </a:rPr>
                        <a:t>250 ± 2.0</a:t>
                      </a:r>
                      <a:endParaRPr lang="de-DE" sz="1600" b="1">
                        <a:effectLst/>
                        <a:latin typeface="Calibri" panose="020F0502020204030204" pitchFamily="34" charset="0"/>
                        <a:ea typeface="Calibri"/>
                        <a:cs typeface="Times New Roman"/>
                      </a:endParaRPr>
                    </a:p>
                  </a:txBody>
                  <a:tcPr marL="39272" marR="39272" marT="0" marB="0">
                    <a:solidFill>
                      <a:srgbClr val="FFFF99"/>
                    </a:solidFill>
                  </a:tcPr>
                </a:tc>
                <a:tc>
                  <a:txBody>
                    <a:bodyPr/>
                    <a:lstStyle/>
                    <a:p>
                      <a:pPr algn="r">
                        <a:lnSpc>
                          <a:spcPct val="115000"/>
                        </a:lnSpc>
                        <a:spcAft>
                          <a:spcPts val="0"/>
                        </a:spcAft>
                      </a:pPr>
                      <a:r>
                        <a:rPr lang="de-DE" sz="1600" b="1" baseline="0" smtClean="0">
                          <a:latin typeface="Calibri"/>
                          <a:sym typeface="Symbol"/>
                        </a:rPr>
                        <a:t>220 ± 2.0</a:t>
                      </a:r>
                      <a:endParaRPr lang="de-DE" sz="1600" b="1">
                        <a:effectLst/>
                        <a:latin typeface="Calibri" panose="020F0502020204030204" pitchFamily="34" charset="0"/>
                        <a:ea typeface="Calibri"/>
                        <a:cs typeface="Times New Roman"/>
                      </a:endParaRPr>
                    </a:p>
                  </a:txBody>
                  <a:tcPr marL="39272" marR="39272" marT="0" marB="0"/>
                </a:tc>
              </a:tr>
              <a:tr h="280010">
                <a:tc gridSpan="2">
                  <a:txBody>
                    <a:bodyPr/>
                    <a:lstStyle/>
                    <a:p>
                      <a:pPr>
                        <a:lnSpc>
                          <a:spcPct val="115000"/>
                        </a:lnSpc>
                        <a:spcAft>
                          <a:spcPts val="0"/>
                        </a:spcAft>
                      </a:pPr>
                      <a:r>
                        <a:rPr lang="de-DE" sz="1500" err="1" smtClean="0">
                          <a:solidFill>
                            <a:schemeClr val="tx2"/>
                          </a:solidFill>
                          <a:effectLst/>
                          <a:latin typeface="Calibri"/>
                          <a:ea typeface="Calibri"/>
                          <a:cs typeface="Times New Roman"/>
                        </a:rPr>
                        <a:t>Weight</a:t>
                      </a:r>
                      <a:r>
                        <a:rPr lang="de-DE" sz="1500" smtClean="0">
                          <a:solidFill>
                            <a:schemeClr val="tx2"/>
                          </a:solidFill>
                          <a:effectLst/>
                          <a:latin typeface="Calibri"/>
                          <a:ea typeface="Calibri"/>
                          <a:cs typeface="Times New Roman"/>
                        </a:rPr>
                        <a:t> in g</a:t>
                      </a:r>
                      <a:endParaRPr lang="de-DE" sz="1500">
                        <a:solidFill>
                          <a:schemeClr val="tx2"/>
                        </a:solidFill>
                        <a:effectLst/>
                        <a:latin typeface="Calibri"/>
                        <a:ea typeface="Calibri"/>
                        <a:cs typeface="Times New Roman"/>
                      </a:endParaRPr>
                    </a:p>
                  </a:txBody>
                  <a:tcPr marL="39272" marR="39272" marT="0" marB="0">
                    <a:solidFill>
                      <a:schemeClr val="accent3">
                        <a:lumMod val="75000"/>
                      </a:schemeClr>
                    </a:solidFill>
                  </a:tcPr>
                </a:tc>
                <a:tc hMerge="1">
                  <a:txBody>
                    <a:bodyPr/>
                    <a:lstStyle/>
                    <a:p>
                      <a:endParaRPr lang="de-DE" sz="1600" dirty="0"/>
                    </a:p>
                  </a:txBody>
                  <a:tcPr marL="44245" marR="44245" marT="0" marB="0"/>
                </a:tc>
                <a:tc>
                  <a:txBody>
                    <a:bodyPr/>
                    <a:lstStyle/>
                    <a:p>
                      <a:pPr algn="r">
                        <a:lnSpc>
                          <a:spcPct val="115000"/>
                        </a:lnSpc>
                        <a:spcAft>
                          <a:spcPts val="0"/>
                        </a:spcAft>
                      </a:pPr>
                      <a:r>
                        <a:rPr lang="de-DE" sz="1600" b="1" smtClean="0">
                          <a:effectLst/>
                          <a:latin typeface="Calibri" panose="020F0502020204030204" pitchFamily="34" charset="0"/>
                          <a:ea typeface="Calibri"/>
                          <a:cs typeface="Times New Roman"/>
                        </a:rPr>
                        <a:t>950 </a:t>
                      </a:r>
                      <a:r>
                        <a:rPr lang="de-DE" sz="1600" b="1" err="1" smtClean="0">
                          <a:effectLst/>
                          <a:latin typeface="Calibri" panose="020F0502020204030204" pitchFamily="34" charset="0"/>
                          <a:ea typeface="Calibri"/>
                          <a:cs typeface="Times New Roman"/>
                        </a:rPr>
                        <a:t>or</a:t>
                      </a:r>
                      <a:r>
                        <a:rPr lang="de-DE" sz="1600" b="1" baseline="0" smtClean="0">
                          <a:effectLst/>
                          <a:latin typeface="Calibri" panose="020F0502020204030204" pitchFamily="34" charset="0"/>
                          <a:ea typeface="Calibri"/>
                          <a:cs typeface="Times New Roman"/>
                        </a:rPr>
                        <a:t> </a:t>
                      </a:r>
                      <a:r>
                        <a:rPr lang="de-DE" sz="1600" b="1" baseline="0" err="1" smtClean="0">
                          <a:effectLst/>
                          <a:latin typeface="Calibri" panose="020F0502020204030204" pitchFamily="34" charset="0"/>
                          <a:ea typeface="Calibri"/>
                          <a:cs typeface="Times New Roman"/>
                        </a:rPr>
                        <a:t>less</a:t>
                      </a:r>
                      <a:endParaRPr lang="de-DE" sz="1600" b="1">
                        <a:effectLst/>
                        <a:latin typeface="Calibri" panose="020F0502020204030204" pitchFamily="34" charset="0"/>
                        <a:ea typeface="Calibri"/>
                        <a:cs typeface="Times New Roman"/>
                      </a:endParaRPr>
                    </a:p>
                  </a:txBody>
                  <a:tcPr marL="39272" marR="39272" marT="0" marB="0">
                    <a:solidFill>
                      <a:srgbClr val="FFFF66"/>
                    </a:solidFill>
                  </a:tcPr>
                </a:tc>
                <a:tc>
                  <a:txBody>
                    <a:bodyPr/>
                    <a:lstStyle/>
                    <a:p>
                      <a:pPr algn="r">
                        <a:lnSpc>
                          <a:spcPct val="115000"/>
                        </a:lnSpc>
                        <a:spcAft>
                          <a:spcPts val="0"/>
                        </a:spcAft>
                      </a:pPr>
                      <a:r>
                        <a:rPr lang="de-DE" sz="1600" b="1" baseline="0" smtClean="0">
                          <a:latin typeface="Calibri"/>
                          <a:sym typeface="Symbol"/>
                        </a:rPr>
                        <a:t>1,100 ± 40</a:t>
                      </a:r>
                      <a:endParaRPr lang="de-DE" sz="1600" b="1">
                        <a:effectLst/>
                        <a:latin typeface="Calibri" panose="020F0502020204030204" pitchFamily="34" charset="0"/>
                        <a:ea typeface="Calibri"/>
                        <a:cs typeface="Times New Roman"/>
                      </a:endParaRPr>
                    </a:p>
                  </a:txBody>
                  <a:tcPr marL="39272" marR="39272" marT="0" marB="0"/>
                </a:tc>
              </a:tr>
            </a:tbl>
          </a:graphicData>
        </a:graphic>
      </p:graphicFrame>
      <p:sp>
        <p:nvSpPr>
          <p:cNvPr id="7" name="Textfeld 6"/>
          <p:cNvSpPr txBox="1"/>
          <p:nvPr/>
        </p:nvSpPr>
        <p:spPr>
          <a:xfrm>
            <a:off x="251520" y="368660"/>
            <a:ext cx="2236510" cy="369332"/>
          </a:xfrm>
          <a:prstGeom prst="rect">
            <a:avLst/>
          </a:prstGeom>
          <a:noFill/>
        </p:spPr>
        <p:txBody>
          <a:bodyPr wrap="none" rtlCol="0">
            <a:spAutoFit/>
          </a:bodyPr>
          <a:lstStyle/>
          <a:p>
            <a:r>
              <a:rPr lang="en-GB" b="1" smtClean="0">
                <a:solidFill>
                  <a:schemeClr val="accent1"/>
                </a:solidFill>
              </a:rPr>
              <a:t>Cell Specifications</a:t>
            </a:r>
            <a:endParaRPr lang="de-DE">
              <a:solidFill>
                <a:schemeClr val="accent1"/>
              </a:solidFill>
            </a:endParaRPr>
          </a:p>
        </p:txBody>
      </p:sp>
    </p:spTree>
    <p:extLst>
      <p:ext uri="{BB962C8B-B14F-4D97-AF65-F5344CB8AC3E}">
        <p14:creationId xmlns:p14="http://schemas.microsoft.com/office/powerpoint/2010/main" val="1851093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J:\Arbeit\Vorträge - Tagungen\2013-10-27 - E2C 2013 Budapest\COM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10" y="2514241"/>
            <a:ext cx="2655295" cy="2444929"/>
          </a:xfrm>
          <a:prstGeom prst="rect">
            <a:avLst/>
          </a:prstGeom>
          <a:noFill/>
          <a:extLst>
            <a:ext uri="{909E8E84-426E-40DD-AFC4-6F175D3DCCD1}">
              <a14:hiddenFill xmlns:a14="http://schemas.microsoft.com/office/drawing/2010/main">
                <a:solidFill>
                  <a:srgbClr val="FFFFFF"/>
                </a:solidFill>
              </a14:hiddenFill>
            </a:ext>
          </a:extLst>
        </p:spPr>
      </p:pic>
      <p:sp>
        <p:nvSpPr>
          <p:cNvPr id="24" name="Diagonal liegende Ecken des Rechtecks abrunden 23"/>
          <p:cNvSpPr/>
          <p:nvPr/>
        </p:nvSpPr>
        <p:spPr>
          <a:xfrm rot="5400000">
            <a:off x="3469377" y="-3101223"/>
            <a:ext cx="765085" cy="7344816"/>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81816" y="1335540"/>
            <a:ext cx="1974949" cy="923330"/>
          </a:xfrm>
          <a:prstGeom prst="rect">
            <a:avLst/>
          </a:prstGeom>
        </p:spPr>
        <p:txBody>
          <a:bodyPr wrap="square">
            <a:spAutoFit/>
          </a:bodyPr>
          <a:lstStyle/>
          <a:p>
            <a:r>
              <a:rPr lang="en-US" b="1" dirty="0" smtClean="0"/>
              <a:t>→</a:t>
            </a:r>
            <a:r>
              <a:rPr lang="en-US" b="1" dirty="0" smtClean="0">
                <a:latin typeface="+mj-lt"/>
              </a:rPr>
              <a:t> overheating</a:t>
            </a:r>
          </a:p>
          <a:p>
            <a:endParaRPr lang="en-US" b="1" dirty="0" smtClean="0">
              <a:latin typeface="+mj-lt"/>
            </a:endParaRPr>
          </a:p>
          <a:p>
            <a:r>
              <a:rPr lang="en-US" b="1" dirty="0" smtClean="0"/>
              <a:t>→ overcharging</a:t>
            </a:r>
            <a:endParaRPr lang="en-US" b="1" dirty="0"/>
          </a:p>
        </p:txBody>
      </p:sp>
      <p:sp>
        <p:nvSpPr>
          <p:cNvPr id="23" name="Textfeld 22"/>
          <p:cNvSpPr txBox="1"/>
          <p:nvPr/>
        </p:nvSpPr>
        <p:spPr>
          <a:xfrm>
            <a:off x="296525" y="359368"/>
            <a:ext cx="6297365" cy="369332"/>
          </a:xfrm>
          <a:prstGeom prst="rect">
            <a:avLst/>
          </a:prstGeom>
          <a:noFill/>
        </p:spPr>
        <p:txBody>
          <a:bodyPr wrap="none" rtlCol="0">
            <a:spAutoFit/>
          </a:bodyPr>
          <a:lstStyle/>
          <a:p>
            <a:r>
              <a:rPr lang="en-GB" b="1" smtClean="0">
                <a:solidFill>
                  <a:schemeClr val="accent1"/>
                </a:solidFill>
              </a:rPr>
              <a:t>Motivation: Avoid of accidents </a:t>
            </a:r>
            <a:r>
              <a:rPr lang="en-GB" b="1">
                <a:solidFill>
                  <a:schemeClr val="accent1"/>
                </a:solidFill>
              </a:rPr>
              <a:t>with lithium ion batteries</a:t>
            </a:r>
            <a:endParaRPr lang="de-DE" b="1"/>
          </a:p>
        </p:txBody>
      </p:sp>
      <p:sp>
        <p:nvSpPr>
          <p:cNvPr id="25" name="Textfeld 24"/>
          <p:cNvSpPr txBox="1"/>
          <p:nvPr/>
        </p:nvSpPr>
        <p:spPr>
          <a:xfrm>
            <a:off x="116505" y="6482371"/>
            <a:ext cx="8910990" cy="276999"/>
          </a:xfrm>
          <a:prstGeom prst="rect">
            <a:avLst/>
          </a:prstGeom>
          <a:noFill/>
        </p:spPr>
        <p:txBody>
          <a:bodyPr wrap="square" rtlCol="0">
            <a:spAutoFit/>
          </a:bodyPr>
          <a:lstStyle/>
          <a:p>
            <a:pPr algn="ctr"/>
            <a:r>
              <a:rPr lang="de-DE" sz="1200" dirty="0" smtClean="0">
                <a:solidFill>
                  <a:schemeClr val="bg1">
                    <a:lumMod val="50000"/>
                  </a:schemeClr>
                </a:solidFill>
              </a:rPr>
              <a:t>30.10.2013                                                     E2C </a:t>
            </a:r>
            <a:r>
              <a:rPr lang="de-DE" sz="1200" dirty="0">
                <a:solidFill>
                  <a:schemeClr val="bg1">
                    <a:lumMod val="50000"/>
                  </a:schemeClr>
                </a:solidFill>
              </a:rPr>
              <a:t>2013 - 3rd European </a:t>
            </a:r>
            <a:r>
              <a:rPr lang="de-DE" sz="1200" dirty="0" err="1">
                <a:solidFill>
                  <a:schemeClr val="bg1">
                    <a:lumMod val="50000"/>
                  </a:schemeClr>
                </a:solidFill>
              </a:rPr>
              <a:t>Energy</a:t>
            </a:r>
            <a:r>
              <a:rPr lang="de-DE" sz="1200" dirty="0">
                <a:solidFill>
                  <a:schemeClr val="bg1">
                    <a:lumMod val="50000"/>
                  </a:schemeClr>
                </a:solidFill>
              </a:rPr>
              <a:t> </a:t>
            </a:r>
            <a:r>
              <a:rPr lang="de-DE" sz="1200" dirty="0" smtClean="0">
                <a:solidFill>
                  <a:schemeClr val="bg1">
                    <a:lumMod val="50000"/>
                  </a:schemeClr>
                </a:solidFill>
              </a:rPr>
              <a:t>Conference                                                       03</a:t>
            </a:r>
            <a:endParaRPr lang="de-DE" sz="1200" dirty="0">
              <a:solidFill>
                <a:schemeClr val="bg1">
                  <a:lumMod val="50000"/>
                </a:schemeClr>
              </a:solidFill>
            </a:endParaRPr>
          </a:p>
        </p:txBody>
      </p:sp>
      <p:pic>
        <p:nvPicPr>
          <p:cNvPr id="5122" name="Picture 2" descr="D:\Vorträge - Tagungen\2013-10-27 - E2C 2013 Budapest\bm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4118" y="3654025"/>
            <a:ext cx="3718362" cy="261029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5427095" y="2640685"/>
            <a:ext cx="3608680" cy="923330"/>
          </a:xfrm>
          <a:prstGeom prst="rect">
            <a:avLst/>
          </a:prstGeom>
          <a:noFill/>
        </p:spPr>
        <p:txBody>
          <a:bodyPr wrap="none" rtlCol="0">
            <a:spAutoFit/>
          </a:bodyPr>
          <a:lstStyle/>
          <a:p>
            <a:r>
              <a:rPr lang="en-US" b="1" dirty="0" smtClean="0"/>
              <a:t>→ for development of BMS the </a:t>
            </a:r>
          </a:p>
          <a:p>
            <a:r>
              <a:rPr lang="en-US" b="1" dirty="0" smtClean="0"/>
              <a:t>     thermal behavior of the </a:t>
            </a:r>
          </a:p>
          <a:p>
            <a:r>
              <a:rPr lang="en-US" b="1" dirty="0" smtClean="0"/>
              <a:t>     battery must be known</a:t>
            </a:r>
            <a:endParaRPr lang="en-US" b="1" dirty="0"/>
          </a:p>
        </p:txBody>
      </p:sp>
      <p:sp>
        <p:nvSpPr>
          <p:cNvPr id="10" name="Textfeld 9"/>
          <p:cNvSpPr txBox="1"/>
          <p:nvPr/>
        </p:nvSpPr>
        <p:spPr>
          <a:xfrm>
            <a:off x="142844" y="6127126"/>
            <a:ext cx="1871025" cy="230832"/>
          </a:xfrm>
          <a:prstGeom prst="rect">
            <a:avLst/>
          </a:prstGeom>
          <a:noFill/>
        </p:spPr>
        <p:txBody>
          <a:bodyPr wrap="none" rtlCol="0">
            <a:spAutoFit/>
          </a:bodyPr>
          <a:lstStyle/>
          <a:p>
            <a:r>
              <a:rPr lang="de-DE" sz="900"/>
              <a:t>COMSOL, </a:t>
            </a:r>
            <a:r>
              <a:rPr lang="de-DE" sz="900" smtClean="0"/>
              <a:t>www.techatplay.com </a:t>
            </a:r>
            <a:endParaRPr lang="de-DE" sz="900"/>
          </a:p>
        </p:txBody>
      </p:sp>
      <p:grpSp>
        <p:nvGrpSpPr>
          <p:cNvPr id="2" name="Gruppieren 1"/>
          <p:cNvGrpSpPr/>
          <p:nvPr/>
        </p:nvGrpSpPr>
        <p:grpSpPr>
          <a:xfrm>
            <a:off x="2952080" y="1223755"/>
            <a:ext cx="2340000" cy="3465385"/>
            <a:chOff x="2816805" y="1313765"/>
            <a:chExt cx="2340000" cy="3465385"/>
          </a:xfrm>
        </p:grpSpPr>
        <p:pic>
          <p:nvPicPr>
            <p:cNvPr id="5124" name="Picture 4" descr="J:\Arbeit\Vorträge - Tagungen\2013-10-27 - E2C 2013 Budapest\Lapto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6805" y="1313765"/>
              <a:ext cx="2340000" cy="1561926"/>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pic>
          <p:nvPicPr>
            <p:cNvPr id="6146" name="Picture 2" descr="F:\Arbeit\Vorträge - Tagungen\2013-10-27 - E2C 2013 Budapest\Hand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6805" y="2903249"/>
              <a:ext cx="2340000" cy="1875901"/>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33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259530759"/>
              </p:ext>
            </p:extLst>
          </p:nvPr>
        </p:nvGraphicFramePr>
        <p:xfrm>
          <a:off x="656565" y="863715"/>
          <a:ext cx="609600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Diagonal liegende Ecken des Rechtecks abrunden 23"/>
          <p:cNvSpPr/>
          <p:nvPr/>
        </p:nvSpPr>
        <p:spPr>
          <a:xfrm rot="5400000">
            <a:off x="3469377" y="-3101223"/>
            <a:ext cx="765085" cy="7344816"/>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296525" y="359368"/>
            <a:ext cx="2813591" cy="369332"/>
          </a:xfrm>
          <a:prstGeom prst="rect">
            <a:avLst/>
          </a:prstGeom>
          <a:noFill/>
        </p:spPr>
        <p:txBody>
          <a:bodyPr wrap="none" rtlCol="0">
            <a:spAutoFit/>
          </a:bodyPr>
          <a:lstStyle/>
          <a:p>
            <a:r>
              <a:rPr lang="en-US" b="1" smtClean="0">
                <a:solidFill>
                  <a:schemeClr val="accent1"/>
                </a:solidFill>
              </a:rPr>
              <a:t>Understanding batteries</a:t>
            </a:r>
            <a:endParaRPr lang="de-DE" b="1">
              <a:solidFill>
                <a:schemeClr val="accent1"/>
              </a:solidFill>
            </a:endParaRPr>
          </a:p>
        </p:txBody>
      </p:sp>
      <p:sp>
        <p:nvSpPr>
          <p:cNvPr id="25" name="Textfeld 24"/>
          <p:cNvSpPr txBox="1"/>
          <p:nvPr/>
        </p:nvSpPr>
        <p:spPr>
          <a:xfrm>
            <a:off x="116505" y="6482371"/>
            <a:ext cx="8910990" cy="276999"/>
          </a:xfrm>
          <a:prstGeom prst="rect">
            <a:avLst/>
          </a:prstGeom>
          <a:noFill/>
        </p:spPr>
        <p:txBody>
          <a:bodyPr wrap="square" rtlCol="0">
            <a:spAutoFit/>
          </a:bodyPr>
          <a:lstStyle/>
          <a:p>
            <a:pPr algn="ctr"/>
            <a:r>
              <a:rPr lang="de-DE" sz="1200" smtClean="0">
                <a:solidFill>
                  <a:schemeClr val="bg1">
                    <a:lumMod val="50000"/>
                  </a:schemeClr>
                </a:solidFill>
              </a:rPr>
              <a:t>30.10.2013                                                     E2C </a:t>
            </a:r>
            <a:r>
              <a:rPr lang="de-DE" sz="1200">
                <a:solidFill>
                  <a:schemeClr val="bg1">
                    <a:lumMod val="50000"/>
                  </a:schemeClr>
                </a:solidFill>
              </a:rPr>
              <a:t>2013 - 3rd European </a:t>
            </a:r>
            <a:r>
              <a:rPr lang="de-DE" sz="1200" err="1">
                <a:solidFill>
                  <a:schemeClr val="bg1">
                    <a:lumMod val="50000"/>
                  </a:schemeClr>
                </a:solidFill>
              </a:rPr>
              <a:t>Energy</a:t>
            </a:r>
            <a:r>
              <a:rPr lang="de-DE" sz="1200">
                <a:solidFill>
                  <a:schemeClr val="bg1">
                    <a:lumMod val="50000"/>
                  </a:schemeClr>
                </a:solidFill>
              </a:rPr>
              <a:t> </a:t>
            </a:r>
            <a:r>
              <a:rPr lang="de-DE" sz="1200" smtClean="0">
                <a:solidFill>
                  <a:schemeClr val="bg1">
                    <a:lumMod val="50000"/>
                  </a:schemeClr>
                </a:solidFill>
              </a:rPr>
              <a:t>Conference                                                       03</a:t>
            </a:r>
            <a:endParaRPr lang="de-DE" sz="1200">
              <a:solidFill>
                <a:schemeClr val="bg1">
                  <a:lumMod val="50000"/>
                </a:schemeClr>
              </a:solidFill>
            </a:endParaRPr>
          </a:p>
        </p:txBody>
      </p:sp>
      <p:sp>
        <p:nvSpPr>
          <p:cNvPr id="11" name="Pfeil nach links und rechts 10"/>
          <p:cNvSpPr/>
          <p:nvPr/>
        </p:nvSpPr>
        <p:spPr bwMode="auto">
          <a:xfrm>
            <a:off x="3200187" y="1970870"/>
            <a:ext cx="996329" cy="276007"/>
          </a:xfrm>
          <a:prstGeom prst="leftRightArrow">
            <a:avLst>
              <a:gd name="adj1" fmla="val 43792"/>
              <a:gd name="adj2" fmla="val 50000"/>
            </a:avLst>
          </a:prstGeom>
          <a:solidFill>
            <a:schemeClr val="accent1"/>
          </a:solidFill>
          <a:ln w="9525" cap="flat" cmpd="sng" algn="ctr">
            <a:noFill/>
            <a:prstDash val="solid"/>
            <a:round/>
            <a:headEnd type="none" w="med" len="med"/>
            <a:tailEnd type="none" w="med" len="med"/>
          </a:ln>
          <a:effectLst/>
          <a:scene3d>
            <a:camera prst="perspectiveAbove"/>
            <a:lightRig rig="threePt" dir="t"/>
          </a:scene3d>
          <a:sp3d extrusionH="57150" contourW="6350">
            <a:bevelT w="44450" h="12700" prst="coolSlant"/>
            <a:extrusionClr>
              <a:schemeClr val="accent1"/>
            </a:extrusionClr>
            <a:contourClr>
              <a:schemeClr val="accent1">
                <a:lumMod val="20000"/>
                <a:lumOff val="80000"/>
              </a:schemeClr>
            </a:contourClr>
          </a:sp3d>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de-DE" sz="4000" b="0" i="0" u="none" strike="noStrike" cap="none" normalizeH="0" baseline="0" smtClean="0">
              <a:ln>
                <a:noFill/>
              </a:ln>
              <a:solidFill>
                <a:schemeClr val="tx1"/>
              </a:solidFill>
              <a:effectLst/>
              <a:latin typeface="Arial" charset="0"/>
            </a:endParaRPr>
          </a:p>
        </p:txBody>
      </p:sp>
      <p:sp>
        <p:nvSpPr>
          <p:cNvPr id="12" name="Pfeil nach links und rechts 11"/>
          <p:cNvSpPr/>
          <p:nvPr/>
        </p:nvSpPr>
        <p:spPr bwMode="auto">
          <a:xfrm rot="3600000">
            <a:off x="2353488" y="3470735"/>
            <a:ext cx="996330" cy="276007"/>
          </a:xfrm>
          <a:prstGeom prst="leftRightArrow">
            <a:avLst>
              <a:gd name="adj1" fmla="val 43792"/>
              <a:gd name="adj2" fmla="val 50000"/>
            </a:avLst>
          </a:prstGeom>
          <a:solidFill>
            <a:schemeClr val="accent1"/>
          </a:solidFill>
          <a:ln w="9525" cap="flat" cmpd="sng" algn="ctr">
            <a:noFill/>
            <a:prstDash val="solid"/>
            <a:round/>
            <a:headEnd type="none" w="med" len="med"/>
            <a:tailEnd type="none" w="med" len="med"/>
          </a:ln>
          <a:effectLst/>
          <a:scene3d>
            <a:camera prst="perspectiveAbove"/>
            <a:lightRig rig="threePt" dir="t"/>
          </a:scene3d>
          <a:sp3d extrusionH="57150" contourW="6350">
            <a:bevelT w="44450" h="12700" prst="coolSlant"/>
            <a:extrusionClr>
              <a:schemeClr val="accent1"/>
            </a:extrusionClr>
            <a:contourClr>
              <a:schemeClr val="accent1">
                <a:lumMod val="20000"/>
                <a:lumOff val="80000"/>
              </a:schemeClr>
            </a:contourClr>
          </a:sp3d>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de-DE" sz="4000" b="0" i="0" u="none" strike="noStrike" cap="none" normalizeH="0" baseline="0" smtClean="0">
              <a:ln>
                <a:noFill/>
              </a:ln>
              <a:solidFill>
                <a:schemeClr val="tx1"/>
              </a:solidFill>
              <a:effectLst/>
              <a:latin typeface="Arial" charset="0"/>
            </a:endParaRPr>
          </a:p>
        </p:txBody>
      </p:sp>
      <p:sp>
        <p:nvSpPr>
          <p:cNvPr id="15" name="Pfeil nach links und rechts 14"/>
          <p:cNvSpPr/>
          <p:nvPr/>
        </p:nvSpPr>
        <p:spPr bwMode="auto">
          <a:xfrm rot="18000000">
            <a:off x="4071075" y="3507022"/>
            <a:ext cx="996330" cy="276007"/>
          </a:xfrm>
          <a:prstGeom prst="leftRightArrow">
            <a:avLst>
              <a:gd name="adj1" fmla="val 43792"/>
              <a:gd name="adj2" fmla="val 50000"/>
            </a:avLst>
          </a:prstGeom>
          <a:solidFill>
            <a:schemeClr val="accent1"/>
          </a:solidFill>
          <a:ln w="9525" cap="flat" cmpd="sng" algn="ctr">
            <a:noFill/>
            <a:prstDash val="solid"/>
            <a:round/>
            <a:headEnd type="none" w="med" len="med"/>
            <a:tailEnd type="none" w="med" len="med"/>
          </a:ln>
          <a:effectLst/>
          <a:scene3d>
            <a:camera prst="perspectiveAbove"/>
            <a:lightRig rig="threePt" dir="t"/>
          </a:scene3d>
          <a:sp3d extrusionH="57150" contourW="6350">
            <a:bevelT w="44450" h="12700" prst="coolSlant"/>
            <a:extrusionClr>
              <a:schemeClr val="accent1"/>
            </a:extrusionClr>
            <a:contourClr>
              <a:schemeClr val="accent1">
                <a:lumMod val="20000"/>
                <a:lumOff val="80000"/>
              </a:schemeClr>
            </a:contourClr>
          </a:sp3d>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de-DE" sz="4000" b="0" i="0" u="none" strike="noStrike" cap="none" normalizeH="0" baseline="0" smtClean="0">
              <a:ln>
                <a:noFill/>
              </a:ln>
              <a:solidFill>
                <a:schemeClr val="tx1"/>
              </a:solidFill>
              <a:effectLst/>
              <a:latin typeface="Arial" charset="0"/>
            </a:endParaRPr>
          </a:p>
        </p:txBody>
      </p:sp>
      <p:sp>
        <p:nvSpPr>
          <p:cNvPr id="16" name="Textfeld 15"/>
          <p:cNvSpPr txBox="1"/>
          <p:nvPr/>
        </p:nvSpPr>
        <p:spPr>
          <a:xfrm>
            <a:off x="836585" y="1570264"/>
            <a:ext cx="2289459" cy="1077218"/>
          </a:xfrm>
          <a:prstGeom prst="rect">
            <a:avLst/>
          </a:prstGeom>
          <a:noFill/>
          <a:ln>
            <a:noFill/>
          </a:ln>
        </p:spPr>
        <p:txBody>
          <a:bodyPr wrap="square" rtlCol="0">
            <a:spAutoFit/>
          </a:bodyPr>
          <a:lstStyle/>
          <a:p>
            <a:pPr algn="ctr" defTabSz="4176713"/>
            <a:r>
              <a:rPr lang="en-GB" sz="1600" b="1" smtClean="0"/>
              <a:t>Materials </a:t>
            </a:r>
          </a:p>
          <a:p>
            <a:pPr algn="ctr" defTabSz="4176713"/>
            <a:r>
              <a:rPr lang="en-GB" sz="1600" b="1" smtClean="0"/>
              <a:t>(Constitution, </a:t>
            </a:r>
          </a:p>
          <a:p>
            <a:pPr algn="ctr" defTabSz="4176713"/>
            <a:r>
              <a:rPr lang="en-GB" sz="1600" b="1" smtClean="0"/>
              <a:t>Synthesis, </a:t>
            </a:r>
          </a:p>
          <a:p>
            <a:pPr algn="ctr" defTabSz="4176713"/>
            <a:r>
              <a:rPr lang="en-GB" sz="1600" b="1" smtClean="0"/>
              <a:t>Kinetics) </a:t>
            </a:r>
          </a:p>
        </p:txBody>
      </p:sp>
      <p:sp>
        <p:nvSpPr>
          <p:cNvPr id="17" name="Textfeld 16"/>
          <p:cNvSpPr txBox="1"/>
          <p:nvPr/>
        </p:nvSpPr>
        <p:spPr>
          <a:xfrm>
            <a:off x="4301970" y="1668752"/>
            <a:ext cx="2274806" cy="880241"/>
          </a:xfrm>
          <a:prstGeom prst="rect">
            <a:avLst/>
          </a:prstGeom>
          <a:noFill/>
          <a:ln>
            <a:noFill/>
          </a:ln>
        </p:spPr>
        <p:txBody>
          <a:bodyPr wrap="square" rtlCol="0">
            <a:spAutoFit/>
          </a:bodyPr>
          <a:lstStyle/>
          <a:p>
            <a:pPr algn="ctr">
              <a:spcBef>
                <a:spcPct val="20000"/>
              </a:spcBef>
              <a:buFont typeface="Arial" pitchFamily="34" charset="0"/>
              <a:buNone/>
            </a:pPr>
            <a:r>
              <a:rPr lang="en-GB" sz="1600" b="1" smtClean="0"/>
              <a:t>Crystal </a:t>
            </a:r>
          </a:p>
          <a:p>
            <a:pPr algn="ctr">
              <a:spcBef>
                <a:spcPct val="20000"/>
              </a:spcBef>
              <a:buFont typeface="Arial" pitchFamily="34" charset="0"/>
              <a:buNone/>
            </a:pPr>
            <a:r>
              <a:rPr lang="en-GB" sz="1600" b="1" smtClean="0"/>
              <a:t>chemistry, Microstructure,</a:t>
            </a:r>
          </a:p>
        </p:txBody>
      </p:sp>
      <p:sp>
        <p:nvSpPr>
          <p:cNvPr id="18" name="Textfeld 17"/>
          <p:cNvSpPr txBox="1"/>
          <p:nvPr/>
        </p:nvSpPr>
        <p:spPr>
          <a:xfrm>
            <a:off x="2591780" y="4593554"/>
            <a:ext cx="2152873" cy="1175706"/>
          </a:xfrm>
          <a:prstGeom prst="rect">
            <a:avLst/>
          </a:prstGeom>
          <a:noFill/>
          <a:ln>
            <a:noFill/>
          </a:ln>
        </p:spPr>
        <p:txBody>
          <a:bodyPr wrap="square" rtlCol="0">
            <a:spAutoFit/>
          </a:bodyPr>
          <a:lstStyle/>
          <a:p>
            <a:pPr algn="ctr">
              <a:spcBef>
                <a:spcPct val="20000"/>
              </a:spcBef>
              <a:buFont typeface="Arial" pitchFamily="34" charset="0"/>
              <a:buNone/>
            </a:pPr>
            <a:r>
              <a:rPr lang="en-GB" sz="1600" b="1" smtClean="0"/>
              <a:t>Electrochemical performance </a:t>
            </a:r>
          </a:p>
          <a:p>
            <a:pPr algn="ctr">
              <a:spcBef>
                <a:spcPct val="20000"/>
              </a:spcBef>
              <a:buFont typeface="Arial" pitchFamily="34" charset="0"/>
              <a:buNone/>
            </a:pPr>
            <a:r>
              <a:rPr lang="en-GB" sz="1600" b="1" smtClean="0"/>
              <a:t>and safety of </a:t>
            </a:r>
          </a:p>
          <a:p>
            <a:pPr algn="ctr">
              <a:spcBef>
                <a:spcPct val="20000"/>
              </a:spcBef>
              <a:buFont typeface="Arial" pitchFamily="34" charset="0"/>
              <a:buNone/>
            </a:pPr>
            <a:r>
              <a:rPr lang="en-GB" sz="1600" b="1" smtClean="0"/>
              <a:t>cells / batteries</a:t>
            </a:r>
            <a:endParaRPr lang="en-GB" sz="1600" b="1"/>
          </a:p>
        </p:txBody>
      </p:sp>
      <p:sp>
        <p:nvSpPr>
          <p:cNvPr id="22" name="Nach unten gekrümmter Pfeil 21"/>
          <p:cNvSpPr/>
          <p:nvPr/>
        </p:nvSpPr>
        <p:spPr bwMode="auto">
          <a:xfrm>
            <a:off x="5247075" y="4214818"/>
            <a:ext cx="805471" cy="342753"/>
          </a:xfrm>
          <a:prstGeom prst="curvedDownArrow">
            <a:avLst>
              <a:gd name="adj1" fmla="val 34453"/>
              <a:gd name="adj2" fmla="val 72500"/>
              <a:gd name="adj3" fmla="val 47500"/>
            </a:avLst>
          </a:prstGeom>
          <a:solidFill>
            <a:schemeClr val="accent1"/>
          </a:solidFill>
          <a:ln w="9525" cap="flat" cmpd="sng" algn="ctr">
            <a:solidFill>
              <a:schemeClr val="tx1"/>
            </a:solidFill>
            <a:prstDash val="solid"/>
            <a:round/>
            <a:headEnd type="none" w="med" len="med"/>
            <a:tailEnd type="none" w="med" len="med"/>
          </a:ln>
          <a:effectLst/>
          <a:scene3d>
            <a:camera prst="perspectiveAbove"/>
            <a:lightRig rig="threePt" dir="t"/>
          </a:scene3d>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de-DE" sz="4000" b="0" i="0" u="none" strike="noStrike" cap="none" normalizeH="0" baseline="0" smtClean="0">
              <a:ln>
                <a:noFill/>
              </a:ln>
              <a:solidFill>
                <a:schemeClr val="tx1"/>
              </a:solidFill>
              <a:effectLst/>
              <a:latin typeface="Arial" charset="0"/>
            </a:endParaRPr>
          </a:p>
        </p:txBody>
      </p:sp>
      <p:sp>
        <p:nvSpPr>
          <p:cNvPr id="26" name="Textfeld 25"/>
          <p:cNvSpPr txBox="1"/>
          <p:nvPr/>
        </p:nvSpPr>
        <p:spPr>
          <a:xfrm>
            <a:off x="5553663" y="4687211"/>
            <a:ext cx="3143232" cy="1384995"/>
          </a:xfrm>
          <a:prstGeom prst="rect">
            <a:avLst/>
          </a:prstGeom>
          <a:noFill/>
        </p:spPr>
        <p:txBody>
          <a:bodyPr wrap="none" rtlCol="0">
            <a:spAutoFit/>
          </a:bodyPr>
          <a:lstStyle/>
          <a:p>
            <a:r>
              <a:rPr lang="en-GB" sz="2800" smtClean="0">
                <a:solidFill>
                  <a:schemeClr val="accent1"/>
                </a:solidFill>
                <a:effectLst>
                  <a:outerShdw blurRad="38100" dist="38100" dir="2700000" algn="tl">
                    <a:srgbClr val="000000">
                      <a:alpha val="43137"/>
                    </a:srgbClr>
                  </a:outerShdw>
                </a:effectLst>
              </a:rPr>
              <a:t>Field of work </a:t>
            </a:r>
          </a:p>
          <a:p>
            <a:r>
              <a:rPr lang="en-GB" sz="2800" smtClean="0">
                <a:solidFill>
                  <a:schemeClr val="accent1"/>
                </a:solidFill>
                <a:effectLst>
                  <a:outerShdw blurRad="38100" dist="38100" dir="2700000" algn="tl">
                    <a:srgbClr val="000000">
                      <a:alpha val="43137"/>
                    </a:srgbClr>
                  </a:outerShdw>
                </a:effectLst>
              </a:rPr>
              <a:t>of the Accelerating</a:t>
            </a:r>
          </a:p>
          <a:p>
            <a:r>
              <a:rPr lang="en-GB" sz="2800" smtClean="0">
                <a:solidFill>
                  <a:schemeClr val="accent1"/>
                </a:solidFill>
                <a:effectLst>
                  <a:outerShdw blurRad="38100" dist="38100" dir="2700000" algn="tl">
                    <a:srgbClr val="000000">
                      <a:alpha val="43137"/>
                    </a:srgbClr>
                  </a:outerShdw>
                </a:effectLst>
              </a:rPr>
              <a:t>Rate Calorimeter</a:t>
            </a:r>
            <a:endParaRPr lang="en-GB" sz="2800">
              <a:solidFill>
                <a:schemeClr val="accent1"/>
              </a:solidFill>
              <a:effectLst>
                <a:outerShdw blurRad="38100" dist="38100" dir="2700000" algn="tl">
                  <a:srgbClr val="000000">
                    <a:alpha val="43137"/>
                  </a:srgbClr>
                </a:outerShdw>
              </a:effectLst>
            </a:endParaRPr>
          </a:p>
        </p:txBody>
      </p:sp>
      <p:sp>
        <p:nvSpPr>
          <p:cNvPr id="30" name="Textfeld 29"/>
          <p:cNvSpPr txBox="1"/>
          <p:nvPr/>
        </p:nvSpPr>
        <p:spPr>
          <a:xfrm>
            <a:off x="2632995" y="3000372"/>
            <a:ext cx="2289459" cy="584775"/>
          </a:xfrm>
          <a:prstGeom prst="rect">
            <a:avLst/>
          </a:prstGeom>
          <a:noFill/>
          <a:ln>
            <a:noFill/>
          </a:ln>
        </p:spPr>
        <p:txBody>
          <a:bodyPr wrap="square" rtlCol="0">
            <a:spAutoFit/>
          </a:bodyPr>
          <a:lstStyle/>
          <a:p>
            <a:pPr algn="ctr" defTabSz="4176713"/>
            <a:r>
              <a:rPr lang="en-GB" sz="1600" b="1" smtClean="0"/>
              <a:t>Thermo-</a:t>
            </a:r>
          </a:p>
          <a:p>
            <a:pPr algn="ctr" defTabSz="4176713"/>
            <a:r>
              <a:rPr lang="en-GB" sz="1600" b="1" smtClean="0"/>
              <a:t>dynamics</a:t>
            </a:r>
          </a:p>
        </p:txBody>
      </p:sp>
    </p:spTree>
    <p:extLst>
      <p:ext uri="{BB962C8B-B14F-4D97-AF65-F5344CB8AC3E}">
        <p14:creationId xmlns:p14="http://schemas.microsoft.com/office/powerpoint/2010/main" val="3580887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Diagonal liegende Ecken des Rechtecks abrunden 23"/>
          <p:cNvSpPr/>
          <p:nvPr/>
        </p:nvSpPr>
        <p:spPr>
          <a:xfrm rot="5400000">
            <a:off x="3469377" y="-3101223"/>
            <a:ext cx="765085" cy="7344816"/>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296525" y="359368"/>
            <a:ext cx="2454518" cy="369332"/>
          </a:xfrm>
          <a:prstGeom prst="rect">
            <a:avLst/>
          </a:prstGeom>
          <a:noFill/>
        </p:spPr>
        <p:txBody>
          <a:bodyPr wrap="none" rtlCol="0">
            <a:spAutoFit/>
          </a:bodyPr>
          <a:lstStyle/>
          <a:p>
            <a:r>
              <a:rPr lang="de-DE" b="1" smtClean="0">
                <a:solidFill>
                  <a:schemeClr val="accent1"/>
                </a:solidFill>
              </a:rPr>
              <a:t>Lithium </a:t>
            </a:r>
            <a:r>
              <a:rPr lang="de-DE" b="1" err="1">
                <a:solidFill>
                  <a:schemeClr val="accent1"/>
                </a:solidFill>
              </a:rPr>
              <a:t>ion</a:t>
            </a:r>
            <a:r>
              <a:rPr lang="de-DE" b="1">
                <a:solidFill>
                  <a:schemeClr val="accent1"/>
                </a:solidFill>
              </a:rPr>
              <a:t> </a:t>
            </a:r>
            <a:r>
              <a:rPr lang="de-DE" b="1" err="1" smtClean="0">
                <a:solidFill>
                  <a:schemeClr val="accent1"/>
                </a:solidFill>
              </a:rPr>
              <a:t>batteries</a:t>
            </a:r>
            <a:endParaRPr lang="de-DE" b="1">
              <a:solidFill>
                <a:schemeClr val="accent1"/>
              </a:solidFill>
            </a:endParaRPr>
          </a:p>
        </p:txBody>
      </p:sp>
      <p:sp>
        <p:nvSpPr>
          <p:cNvPr id="25" name="Textfeld 24"/>
          <p:cNvSpPr txBox="1"/>
          <p:nvPr/>
        </p:nvSpPr>
        <p:spPr>
          <a:xfrm>
            <a:off x="116505" y="6482371"/>
            <a:ext cx="8910990" cy="276999"/>
          </a:xfrm>
          <a:prstGeom prst="rect">
            <a:avLst/>
          </a:prstGeom>
          <a:noFill/>
        </p:spPr>
        <p:txBody>
          <a:bodyPr wrap="square" rtlCol="0">
            <a:spAutoFit/>
          </a:bodyPr>
          <a:lstStyle/>
          <a:p>
            <a:pPr algn="ctr"/>
            <a:r>
              <a:rPr lang="de-DE" sz="1200" smtClean="0">
                <a:solidFill>
                  <a:schemeClr val="bg1">
                    <a:lumMod val="50000"/>
                  </a:schemeClr>
                </a:solidFill>
              </a:rPr>
              <a:t>30.10.2013                                                     E2C </a:t>
            </a:r>
            <a:r>
              <a:rPr lang="de-DE" sz="1200">
                <a:solidFill>
                  <a:schemeClr val="bg1">
                    <a:lumMod val="50000"/>
                  </a:schemeClr>
                </a:solidFill>
              </a:rPr>
              <a:t>2013 - 3rd European </a:t>
            </a:r>
            <a:r>
              <a:rPr lang="de-DE" sz="1200" err="1">
                <a:solidFill>
                  <a:schemeClr val="bg1">
                    <a:lumMod val="50000"/>
                  </a:schemeClr>
                </a:solidFill>
              </a:rPr>
              <a:t>Energy</a:t>
            </a:r>
            <a:r>
              <a:rPr lang="de-DE" sz="1200">
                <a:solidFill>
                  <a:schemeClr val="bg1">
                    <a:lumMod val="50000"/>
                  </a:schemeClr>
                </a:solidFill>
              </a:rPr>
              <a:t> </a:t>
            </a:r>
            <a:r>
              <a:rPr lang="de-DE" sz="1200" smtClean="0">
                <a:solidFill>
                  <a:schemeClr val="bg1">
                    <a:lumMod val="50000"/>
                  </a:schemeClr>
                </a:solidFill>
              </a:rPr>
              <a:t>Conference                                                       05</a:t>
            </a:r>
            <a:endParaRPr lang="de-DE" sz="1200">
              <a:solidFill>
                <a:schemeClr val="bg1">
                  <a:lumMod val="50000"/>
                </a:schemeClr>
              </a:solidFill>
            </a:endParaRPr>
          </a:p>
        </p:txBody>
      </p:sp>
      <p:sp>
        <p:nvSpPr>
          <p:cNvPr id="5" name="Textplatzhalter 10"/>
          <p:cNvSpPr txBox="1">
            <a:spLocks/>
          </p:cNvSpPr>
          <p:nvPr/>
        </p:nvSpPr>
        <p:spPr bwMode="auto">
          <a:xfrm>
            <a:off x="1357290" y="1106485"/>
            <a:ext cx="1971660" cy="3222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4"/>
              </a:buBlip>
              <a:defRPr>
                <a:solidFill>
                  <a:schemeClr val="tx1"/>
                </a:solidFill>
                <a:latin typeface="+mn-lt"/>
              </a:defRPr>
            </a:lvl2pPr>
            <a:lvl3pPr marL="1209675" indent="-276225" algn="l" rtl="0" eaLnBrk="1" fontAlgn="base" hangingPunct="1">
              <a:spcBef>
                <a:spcPct val="20000"/>
              </a:spcBef>
              <a:spcAft>
                <a:spcPct val="0"/>
              </a:spcAft>
              <a:buBlip>
                <a:blip r:embed="rId5"/>
              </a:buBlip>
              <a:defRPr sz="1600">
                <a:solidFill>
                  <a:schemeClr val="tx1"/>
                </a:solidFill>
                <a:latin typeface="+mn-lt"/>
              </a:defRPr>
            </a:lvl3pPr>
            <a:lvl4pPr marL="1657350" indent="-276225" algn="l" rtl="0" eaLnBrk="1" fontAlgn="base" hangingPunct="1">
              <a:spcBef>
                <a:spcPct val="20000"/>
              </a:spcBef>
              <a:spcAft>
                <a:spcPct val="0"/>
              </a:spcAft>
              <a:buBlip>
                <a:blip r:embed="rId5"/>
              </a:buBlip>
              <a:defRPr sz="1600">
                <a:solidFill>
                  <a:schemeClr val="tx1"/>
                </a:solidFill>
                <a:latin typeface="+mn-lt"/>
              </a:defRPr>
            </a:lvl4pPr>
            <a:lvl5pPr marL="2095500" indent="-276225" algn="l" rtl="0" eaLnBrk="1" fontAlgn="base" hangingPunct="1">
              <a:spcBef>
                <a:spcPct val="20000"/>
              </a:spcBef>
              <a:spcAft>
                <a:spcPct val="0"/>
              </a:spcAft>
              <a:buBlip>
                <a:blip r:embed="rId5"/>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0" indent="0" algn="ctr">
              <a:buNone/>
            </a:pPr>
            <a:r>
              <a:rPr lang="de-DE" sz="1600" b="1" kern="0" err="1" smtClean="0">
                <a:solidFill>
                  <a:schemeClr val="accent1">
                    <a:lumMod val="75000"/>
                  </a:schemeClr>
                </a:solidFill>
              </a:rPr>
              <a:t>discharging</a:t>
            </a:r>
            <a:endParaRPr lang="de-DE" sz="1600" b="1" kern="0">
              <a:solidFill>
                <a:schemeClr val="accent1">
                  <a:lumMod val="75000"/>
                </a:schemeClr>
              </a:solidFill>
            </a:endParaRPr>
          </a:p>
        </p:txBody>
      </p:sp>
      <p:pic>
        <p:nvPicPr>
          <p:cNvPr id="6" name="Inhaltsplatzhalter 14" descr="Graphik_Entladen.jpg"/>
          <p:cNvPicPr>
            <a:picLocks noGrp="1" noChangeAspect="1"/>
          </p:cNvPicPr>
          <p:nvPr>
            <p:ph sz="half" idx="4294967295"/>
          </p:nvPr>
        </p:nvPicPr>
        <p:blipFill>
          <a:blip r:embed="rId7"/>
          <a:stretch>
            <a:fillRect/>
          </a:stretch>
        </p:blipFill>
        <p:spPr>
          <a:xfrm>
            <a:off x="457200" y="1542288"/>
            <a:ext cx="4040188" cy="2600580"/>
          </a:xfrm>
          <a:prstGeom prst="rect">
            <a:avLst/>
          </a:prstGeom>
        </p:spPr>
      </p:pic>
      <p:sp>
        <p:nvSpPr>
          <p:cNvPr id="7" name="Textplatzhalter 12"/>
          <p:cNvSpPr txBox="1">
            <a:spLocks/>
          </p:cNvSpPr>
          <p:nvPr/>
        </p:nvSpPr>
        <p:spPr>
          <a:xfrm>
            <a:off x="4500562" y="1106485"/>
            <a:ext cx="4041775" cy="322251"/>
          </a:xfrm>
          <a:prstGeom prst="rect">
            <a:avLst/>
          </a:prstGeom>
        </p:spPr>
        <p:txBody>
          <a:bodyPr/>
          <a:lstStyle>
            <a:lvl1pPr marL="314325" indent="-314325" algn="l" rtl="0" eaLnBrk="1" fontAlgn="base" hangingPunct="1">
              <a:spcBef>
                <a:spcPct val="20000"/>
              </a:spcBef>
              <a:spcAft>
                <a:spcPct val="0"/>
              </a:spcAft>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4"/>
              </a:buBlip>
              <a:defRPr>
                <a:solidFill>
                  <a:schemeClr val="tx1"/>
                </a:solidFill>
                <a:latin typeface="+mn-lt"/>
              </a:defRPr>
            </a:lvl2pPr>
            <a:lvl3pPr marL="1209675" indent="-276225" algn="l" rtl="0" eaLnBrk="1" fontAlgn="base" hangingPunct="1">
              <a:spcBef>
                <a:spcPct val="20000"/>
              </a:spcBef>
              <a:spcAft>
                <a:spcPct val="0"/>
              </a:spcAft>
              <a:buBlip>
                <a:blip r:embed="rId5"/>
              </a:buBlip>
              <a:defRPr sz="1600">
                <a:solidFill>
                  <a:schemeClr val="tx1"/>
                </a:solidFill>
                <a:latin typeface="+mn-lt"/>
              </a:defRPr>
            </a:lvl3pPr>
            <a:lvl4pPr marL="1657350" indent="-276225" algn="l" rtl="0" eaLnBrk="1" fontAlgn="base" hangingPunct="1">
              <a:spcBef>
                <a:spcPct val="20000"/>
              </a:spcBef>
              <a:spcAft>
                <a:spcPct val="0"/>
              </a:spcAft>
              <a:buBlip>
                <a:blip r:embed="rId5"/>
              </a:buBlip>
              <a:defRPr sz="1600">
                <a:solidFill>
                  <a:schemeClr val="tx1"/>
                </a:solidFill>
                <a:latin typeface="+mn-lt"/>
              </a:defRPr>
            </a:lvl4pPr>
            <a:lvl5pPr marL="2095500" indent="-276225" algn="l" rtl="0" eaLnBrk="1" fontAlgn="base" hangingPunct="1">
              <a:spcBef>
                <a:spcPct val="20000"/>
              </a:spcBef>
              <a:spcAft>
                <a:spcPct val="0"/>
              </a:spcAft>
              <a:buBlip>
                <a:blip r:embed="rId5"/>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0" indent="0" algn="ctr">
              <a:buNone/>
            </a:pPr>
            <a:r>
              <a:rPr lang="de-DE" sz="1600" b="1" kern="0" err="1" smtClean="0">
                <a:solidFill>
                  <a:schemeClr val="accent1">
                    <a:lumMod val="75000"/>
                  </a:schemeClr>
                </a:solidFill>
              </a:rPr>
              <a:t>charging</a:t>
            </a:r>
            <a:endParaRPr lang="de-DE" sz="1600" b="1" kern="0">
              <a:solidFill>
                <a:schemeClr val="accent1">
                  <a:lumMod val="75000"/>
                </a:schemeClr>
              </a:solidFill>
            </a:endParaRPr>
          </a:p>
        </p:txBody>
      </p:sp>
      <p:pic>
        <p:nvPicPr>
          <p:cNvPr id="8" name="Inhaltsplatzhalter 15" descr="Graphik_Beladen.jpg"/>
          <p:cNvPicPr>
            <a:picLocks noGrp="1" noChangeAspect="1"/>
          </p:cNvPicPr>
          <p:nvPr>
            <p:ph sz="quarter" idx="4294967295"/>
          </p:nvPr>
        </p:nvPicPr>
        <p:blipFill>
          <a:blip r:embed="rId8"/>
          <a:stretch>
            <a:fillRect/>
          </a:stretch>
        </p:blipFill>
        <p:spPr>
          <a:xfrm>
            <a:off x="4645025" y="1541778"/>
            <a:ext cx="4041774" cy="2601602"/>
          </a:xfrm>
          <a:prstGeom prst="rect">
            <a:avLst/>
          </a:prstGeom>
        </p:spPr>
      </p:pic>
      <p:sp>
        <p:nvSpPr>
          <p:cNvPr id="9" name="Textfeld 8"/>
          <p:cNvSpPr txBox="1"/>
          <p:nvPr/>
        </p:nvSpPr>
        <p:spPr>
          <a:xfrm>
            <a:off x="1000100" y="4143380"/>
            <a:ext cx="2728632" cy="584775"/>
          </a:xfrm>
          <a:prstGeom prst="rect">
            <a:avLst/>
          </a:prstGeom>
          <a:noFill/>
        </p:spPr>
        <p:txBody>
          <a:bodyPr wrap="none" rtlCol="0">
            <a:spAutoFit/>
          </a:bodyPr>
          <a:lstStyle/>
          <a:p>
            <a:r>
              <a:rPr lang="en-US" sz="1600" dirty="0" smtClean="0"/>
              <a:t>material of anode oxidized /</a:t>
            </a:r>
          </a:p>
          <a:p>
            <a:r>
              <a:rPr lang="en-US" sz="1600" dirty="0" smtClean="0"/>
              <a:t>material of cathode reduced</a:t>
            </a:r>
          </a:p>
        </p:txBody>
      </p:sp>
      <p:sp>
        <p:nvSpPr>
          <p:cNvPr id="10" name="Textfeld 9"/>
          <p:cNvSpPr txBox="1"/>
          <p:nvPr/>
        </p:nvSpPr>
        <p:spPr>
          <a:xfrm>
            <a:off x="5214942" y="4143380"/>
            <a:ext cx="2738249" cy="584775"/>
          </a:xfrm>
          <a:prstGeom prst="rect">
            <a:avLst/>
          </a:prstGeom>
          <a:noFill/>
        </p:spPr>
        <p:txBody>
          <a:bodyPr wrap="none" rtlCol="0">
            <a:spAutoFit/>
          </a:bodyPr>
          <a:lstStyle/>
          <a:p>
            <a:r>
              <a:rPr lang="en-US" sz="1600" dirty="0" smtClean="0"/>
              <a:t>material of anode reduced /</a:t>
            </a:r>
          </a:p>
          <a:p>
            <a:r>
              <a:rPr lang="en-US" sz="1600" dirty="0" smtClean="0"/>
              <a:t>material of cathode oxidized</a:t>
            </a:r>
          </a:p>
        </p:txBody>
      </p:sp>
      <p:pic>
        <p:nvPicPr>
          <p:cNvPr id="11" name="Picture 1"/>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000232" y="4953012"/>
            <a:ext cx="1790700" cy="190500"/>
          </a:xfrm>
          <a:prstGeom prst="rect">
            <a:avLst/>
          </a:prstGeom>
          <a:noFill/>
        </p:spPr>
      </p:pic>
      <p:pic>
        <p:nvPicPr>
          <p:cNvPr id="12" name="Picture 3"/>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5214942" y="4953012"/>
            <a:ext cx="1762125" cy="190500"/>
          </a:xfrm>
          <a:prstGeom prst="rect">
            <a:avLst/>
          </a:prstGeom>
          <a:noFill/>
        </p:spPr>
      </p:pic>
      <p:pic>
        <p:nvPicPr>
          <p:cNvPr id="13" name="Picture 5"/>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5500694" y="5310202"/>
            <a:ext cx="3248025" cy="190500"/>
          </a:xfrm>
          <a:prstGeom prst="rect">
            <a:avLst/>
          </a:prstGeom>
          <a:noFill/>
        </p:spPr>
      </p:pic>
      <p:pic>
        <p:nvPicPr>
          <p:cNvPr id="14" name="Picture 9"/>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2357422" y="5762643"/>
            <a:ext cx="4400550" cy="238125"/>
          </a:xfrm>
          <a:prstGeom prst="rect">
            <a:avLst/>
          </a:prstGeom>
          <a:noFill/>
        </p:spPr>
      </p:pic>
      <p:pic>
        <p:nvPicPr>
          <p:cNvPr id="15" name="Picture 7"/>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214282" y="5238764"/>
            <a:ext cx="3248025" cy="190500"/>
          </a:xfrm>
          <a:prstGeom prst="rect">
            <a:avLst/>
          </a:prstGeom>
          <a:noFill/>
        </p:spPr>
      </p:pic>
    </p:spTree>
    <p:extLst>
      <p:ext uri="{BB962C8B-B14F-4D97-AF65-F5344CB8AC3E}">
        <p14:creationId xmlns:p14="http://schemas.microsoft.com/office/powerpoint/2010/main" val="4228478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agonal liegende Ecken des Rechtecks abrunden 23"/>
          <p:cNvSpPr/>
          <p:nvPr/>
        </p:nvSpPr>
        <p:spPr>
          <a:xfrm rot="5400000">
            <a:off x="3469377" y="-3101223"/>
            <a:ext cx="765085" cy="7344816"/>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296525" y="359368"/>
            <a:ext cx="2634054" cy="369332"/>
          </a:xfrm>
          <a:prstGeom prst="rect">
            <a:avLst/>
          </a:prstGeom>
          <a:noFill/>
        </p:spPr>
        <p:txBody>
          <a:bodyPr wrap="none" rtlCol="0">
            <a:spAutoFit/>
          </a:bodyPr>
          <a:lstStyle/>
          <a:p>
            <a:r>
              <a:rPr lang="en-US" b="1" dirty="0" smtClean="0">
                <a:solidFill>
                  <a:schemeClr val="accent1"/>
                </a:solidFill>
              </a:rPr>
              <a:t>Lithium ion pouch cell</a:t>
            </a:r>
            <a:endParaRPr lang="en-US" b="1" dirty="0">
              <a:solidFill>
                <a:schemeClr val="accent1"/>
              </a:solidFill>
            </a:endParaRPr>
          </a:p>
        </p:txBody>
      </p:sp>
      <p:sp>
        <p:nvSpPr>
          <p:cNvPr id="25" name="Textfeld 24"/>
          <p:cNvSpPr txBox="1"/>
          <p:nvPr/>
        </p:nvSpPr>
        <p:spPr>
          <a:xfrm>
            <a:off x="116505" y="6482371"/>
            <a:ext cx="8910990" cy="276999"/>
          </a:xfrm>
          <a:prstGeom prst="rect">
            <a:avLst/>
          </a:prstGeom>
          <a:noFill/>
        </p:spPr>
        <p:txBody>
          <a:bodyPr wrap="square" rtlCol="0">
            <a:spAutoFit/>
          </a:bodyPr>
          <a:lstStyle/>
          <a:p>
            <a:pPr algn="ctr"/>
            <a:r>
              <a:rPr lang="de-DE" sz="1200" dirty="0" smtClean="0">
                <a:solidFill>
                  <a:schemeClr val="bg1">
                    <a:lumMod val="50000"/>
                  </a:schemeClr>
                </a:solidFill>
              </a:rPr>
              <a:t>30.10.2013                                                     E2C </a:t>
            </a:r>
            <a:r>
              <a:rPr lang="de-DE" sz="1200" dirty="0">
                <a:solidFill>
                  <a:schemeClr val="bg1">
                    <a:lumMod val="50000"/>
                  </a:schemeClr>
                </a:solidFill>
              </a:rPr>
              <a:t>2013 - 3rd European </a:t>
            </a:r>
            <a:r>
              <a:rPr lang="de-DE" sz="1200" dirty="0" err="1">
                <a:solidFill>
                  <a:schemeClr val="bg1">
                    <a:lumMod val="50000"/>
                  </a:schemeClr>
                </a:solidFill>
              </a:rPr>
              <a:t>Energy</a:t>
            </a:r>
            <a:r>
              <a:rPr lang="de-DE" sz="1200" dirty="0">
                <a:solidFill>
                  <a:schemeClr val="bg1">
                    <a:lumMod val="50000"/>
                  </a:schemeClr>
                </a:solidFill>
              </a:rPr>
              <a:t> </a:t>
            </a:r>
            <a:r>
              <a:rPr lang="de-DE" sz="1200" dirty="0" smtClean="0">
                <a:solidFill>
                  <a:schemeClr val="bg1">
                    <a:lumMod val="50000"/>
                  </a:schemeClr>
                </a:solidFill>
              </a:rPr>
              <a:t>Conference                                                       04</a:t>
            </a:r>
            <a:endParaRPr lang="de-DE" sz="1200" dirty="0">
              <a:solidFill>
                <a:schemeClr val="bg1">
                  <a:lumMod val="50000"/>
                </a:schemeClr>
              </a:solidFill>
            </a:endParaRPr>
          </a:p>
        </p:txBody>
      </p:sp>
      <p:pic>
        <p:nvPicPr>
          <p:cNvPr id="32" name="Inhaltsplatzhalter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6785" y="998730"/>
            <a:ext cx="3870430" cy="3237089"/>
          </a:xfrm>
          <a:prstGeom prst="rect">
            <a:avLst/>
          </a:prstGeom>
        </p:spPr>
      </p:pic>
      <p:sp>
        <p:nvSpPr>
          <p:cNvPr id="19" name="Rechteck 18"/>
          <p:cNvSpPr/>
          <p:nvPr/>
        </p:nvSpPr>
        <p:spPr>
          <a:xfrm>
            <a:off x="2390519" y="998730"/>
            <a:ext cx="1080120" cy="3150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p:cNvSpPr/>
          <p:nvPr/>
        </p:nvSpPr>
        <p:spPr>
          <a:xfrm>
            <a:off x="2865005" y="3654025"/>
            <a:ext cx="3732220" cy="887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p:cNvSpPr/>
          <p:nvPr/>
        </p:nvSpPr>
        <p:spPr>
          <a:xfrm>
            <a:off x="1961710" y="3203975"/>
            <a:ext cx="1080120" cy="3150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a:off x="5967155" y="3158970"/>
            <a:ext cx="1080120" cy="3150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p:cNvSpPr txBox="1"/>
          <p:nvPr/>
        </p:nvSpPr>
        <p:spPr>
          <a:xfrm>
            <a:off x="6507215" y="3113965"/>
            <a:ext cx="2255746" cy="646331"/>
          </a:xfrm>
          <a:prstGeom prst="rect">
            <a:avLst/>
          </a:prstGeom>
          <a:noFill/>
        </p:spPr>
        <p:txBody>
          <a:bodyPr wrap="none" rtlCol="0">
            <a:spAutoFit/>
          </a:bodyPr>
          <a:lstStyle/>
          <a:p>
            <a:r>
              <a:rPr lang="en-US" dirty="0" smtClean="0"/>
              <a:t>Cathode material:</a:t>
            </a:r>
          </a:p>
          <a:p>
            <a:r>
              <a:rPr lang="en-US" dirty="0" smtClean="0"/>
              <a:t>Li(Ni</a:t>
            </a:r>
            <a:r>
              <a:rPr lang="en-US" baseline="-25000" dirty="0" smtClean="0"/>
              <a:t>1/3</a:t>
            </a:r>
            <a:r>
              <a:rPr lang="en-US" dirty="0" smtClean="0"/>
              <a:t>Mn</a:t>
            </a:r>
            <a:r>
              <a:rPr lang="en-US" baseline="-25000" dirty="0" smtClean="0"/>
              <a:t>1/3</a:t>
            </a:r>
            <a:r>
              <a:rPr lang="en-US" dirty="0" smtClean="0"/>
              <a:t>Co</a:t>
            </a:r>
            <a:r>
              <a:rPr lang="en-US" baseline="-25000" dirty="0" smtClean="0"/>
              <a:t>1/3</a:t>
            </a:r>
            <a:r>
              <a:rPr lang="en-US" dirty="0" smtClean="0"/>
              <a:t>)O</a:t>
            </a:r>
            <a:r>
              <a:rPr lang="en-US" baseline="-25000" dirty="0" smtClean="0"/>
              <a:t>2</a:t>
            </a:r>
          </a:p>
        </p:txBody>
      </p:sp>
      <p:sp>
        <p:nvSpPr>
          <p:cNvPr id="30" name="Textfeld 29"/>
          <p:cNvSpPr txBox="1"/>
          <p:nvPr/>
        </p:nvSpPr>
        <p:spPr>
          <a:xfrm>
            <a:off x="1028791" y="3158970"/>
            <a:ext cx="1800493" cy="646331"/>
          </a:xfrm>
          <a:prstGeom prst="rect">
            <a:avLst/>
          </a:prstGeom>
          <a:noFill/>
        </p:spPr>
        <p:txBody>
          <a:bodyPr wrap="none" rtlCol="0">
            <a:spAutoFit/>
          </a:bodyPr>
          <a:lstStyle/>
          <a:p>
            <a:pPr algn="r"/>
            <a:r>
              <a:rPr lang="de-DE" smtClean="0"/>
              <a:t>Anode material:</a:t>
            </a:r>
          </a:p>
          <a:p>
            <a:pPr algn="r"/>
            <a:r>
              <a:rPr lang="de-DE" smtClean="0"/>
              <a:t>Li-graphite</a:t>
            </a:r>
            <a:endParaRPr lang="de-DE" baseline="-25000" smtClean="0"/>
          </a:p>
        </p:txBody>
      </p:sp>
      <p:sp>
        <p:nvSpPr>
          <p:cNvPr id="5" name="Textfeld 4"/>
          <p:cNvSpPr txBox="1"/>
          <p:nvPr/>
        </p:nvSpPr>
        <p:spPr>
          <a:xfrm>
            <a:off x="4261600" y="3779748"/>
            <a:ext cx="1197764" cy="369332"/>
          </a:xfrm>
          <a:prstGeom prst="rect">
            <a:avLst/>
          </a:prstGeom>
          <a:noFill/>
        </p:spPr>
        <p:txBody>
          <a:bodyPr wrap="none" rtlCol="0">
            <a:spAutoFit/>
          </a:bodyPr>
          <a:lstStyle/>
          <a:p>
            <a:pPr algn="ctr"/>
            <a:r>
              <a:rPr lang="de-DE" smtClean="0"/>
              <a:t>Separator</a:t>
            </a:r>
            <a:endParaRPr lang="de-DE"/>
          </a:p>
        </p:txBody>
      </p:sp>
      <p:cxnSp>
        <p:nvCxnSpPr>
          <p:cNvPr id="21" name="Gerade Verbindung 20"/>
          <p:cNvCxnSpPr/>
          <p:nvPr/>
        </p:nvCxnSpPr>
        <p:spPr>
          <a:xfrm flipH="1">
            <a:off x="2829284" y="3316487"/>
            <a:ext cx="1112646" cy="0"/>
          </a:xfrm>
          <a:prstGeom prst="line">
            <a:avLst/>
          </a:prstGeom>
          <a:ln w="25400">
            <a:headEnd type="oval"/>
            <a:tailEnd type="none"/>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a:off x="5202070" y="3316487"/>
            <a:ext cx="1305145" cy="0"/>
          </a:xfrm>
          <a:prstGeom prst="line">
            <a:avLst/>
          </a:prstGeom>
          <a:ln w="25400">
            <a:headEnd type="ova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p:nvCxnSpPr>
        <p:spPr>
          <a:xfrm>
            <a:off x="4510732" y="3383995"/>
            <a:ext cx="0" cy="376301"/>
          </a:xfrm>
          <a:prstGeom prst="line">
            <a:avLst/>
          </a:prstGeom>
          <a:ln w="25400">
            <a:headEnd type="oval"/>
          </a:ln>
        </p:spPr>
        <p:style>
          <a:lnRef idx="1">
            <a:schemeClr val="accent1"/>
          </a:lnRef>
          <a:fillRef idx="0">
            <a:schemeClr val="accent1"/>
          </a:fillRef>
          <a:effectRef idx="0">
            <a:schemeClr val="accent1"/>
          </a:effectRef>
          <a:fontRef idx="minor">
            <a:schemeClr val="tx1"/>
          </a:fontRef>
        </p:style>
      </p:cxnSp>
      <p:pic>
        <p:nvPicPr>
          <p:cNvPr id="20"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31690" y="1043735"/>
            <a:ext cx="4400550" cy="238125"/>
          </a:xfrm>
          <a:prstGeom prst="rect">
            <a:avLst/>
          </a:prstGeom>
          <a:noFill/>
        </p:spPr>
      </p:pic>
      <p:sp>
        <p:nvSpPr>
          <p:cNvPr id="2" name="Textfeld 1"/>
          <p:cNvSpPr txBox="1"/>
          <p:nvPr/>
        </p:nvSpPr>
        <p:spPr>
          <a:xfrm>
            <a:off x="2950076" y="3779748"/>
            <a:ext cx="1261884" cy="369332"/>
          </a:xfrm>
          <a:prstGeom prst="rect">
            <a:avLst/>
          </a:prstGeom>
          <a:noFill/>
        </p:spPr>
        <p:txBody>
          <a:bodyPr wrap="none" rtlCol="0">
            <a:spAutoFit/>
          </a:bodyPr>
          <a:lstStyle/>
          <a:p>
            <a:pPr algn="ctr"/>
            <a:r>
              <a:rPr lang="en-US" dirty="0" smtClean="0"/>
              <a:t>Electrolyte</a:t>
            </a:r>
            <a:endParaRPr lang="en-US" dirty="0"/>
          </a:p>
        </p:txBody>
      </p:sp>
      <p:cxnSp>
        <p:nvCxnSpPr>
          <p:cNvPr id="22" name="Gerade Verbindung 21"/>
          <p:cNvCxnSpPr/>
          <p:nvPr/>
        </p:nvCxnSpPr>
        <p:spPr>
          <a:xfrm flipH="1">
            <a:off x="3896925" y="3510879"/>
            <a:ext cx="1" cy="249417"/>
          </a:xfrm>
          <a:prstGeom prst="line">
            <a:avLst/>
          </a:prstGeom>
          <a:ln w="25400">
            <a:headEnd type="oval"/>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564922" y="4238043"/>
            <a:ext cx="4032303" cy="1949580"/>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11"/>
          <p:cNvSpPr/>
          <p:nvPr/>
        </p:nvSpPr>
        <p:spPr>
          <a:xfrm>
            <a:off x="2591780" y="4280824"/>
            <a:ext cx="1350150" cy="49832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2905943" y="4280823"/>
            <a:ext cx="1350150" cy="36331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p:cNvSpPr/>
          <p:nvPr/>
        </p:nvSpPr>
        <p:spPr>
          <a:xfrm>
            <a:off x="3986935" y="4279206"/>
            <a:ext cx="1350150" cy="26281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p:cNvSpPr/>
          <p:nvPr/>
        </p:nvSpPr>
        <p:spPr>
          <a:xfrm>
            <a:off x="5202070" y="4284095"/>
            <a:ext cx="1350150" cy="26281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rade Verbindung 13"/>
          <p:cNvCxnSpPr/>
          <p:nvPr/>
        </p:nvCxnSpPr>
        <p:spPr>
          <a:xfrm flipV="1">
            <a:off x="5787135" y="4410615"/>
            <a:ext cx="0" cy="548556"/>
          </a:xfrm>
          <a:prstGeom prst="line">
            <a:avLst/>
          </a:prstGeom>
          <a:ln w="25400">
            <a:headEnd type="triangle" w="lg" len="lg"/>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5787135" y="4401630"/>
            <a:ext cx="144016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7227295" y="4229798"/>
            <a:ext cx="838691" cy="369332"/>
          </a:xfrm>
          <a:prstGeom prst="rect">
            <a:avLst/>
          </a:prstGeom>
          <a:noFill/>
        </p:spPr>
        <p:txBody>
          <a:bodyPr wrap="none" rtlCol="0">
            <a:spAutoFit/>
          </a:bodyPr>
          <a:lstStyle/>
          <a:p>
            <a:pPr algn="ctr"/>
            <a:r>
              <a:rPr lang="en-US" dirty="0" smtClean="0"/>
              <a:t>Pouch</a:t>
            </a:r>
            <a:endParaRPr lang="en-US" dirty="0"/>
          </a:p>
        </p:txBody>
      </p:sp>
      <p:cxnSp>
        <p:nvCxnSpPr>
          <p:cNvPr id="43" name="Gerade Verbindung 42"/>
          <p:cNvCxnSpPr/>
          <p:nvPr/>
        </p:nvCxnSpPr>
        <p:spPr>
          <a:xfrm flipV="1">
            <a:off x="4374000" y="4456800"/>
            <a:ext cx="0" cy="1216772"/>
          </a:xfrm>
          <a:prstGeom prst="line">
            <a:avLst/>
          </a:prstGeom>
          <a:ln w="25400">
            <a:headEnd type="triangle" w="lg" len="lg"/>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flipV="1">
            <a:off x="4060800" y="4644134"/>
            <a:ext cx="0" cy="1305146"/>
          </a:xfrm>
          <a:prstGeom prst="line">
            <a:avLst/>
          </a:prstGeom>
          <a:ln w="25400">
            <a:headEnd type="triangle" w="lg" len="lg"/>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flipH="1">
            <a:off x="1929038" y="4644134"/>
            <a:ext cx="2119417"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Gerade Verbindung 32"/>
          <p:cNvCxnSpPr>
            <a:stCxn id="30" idx="2"/>
          </p:cNvCxnSpPr>
          <p:nvPr/>
        </p:nvCxnSpPr>
        <p:spPr>
          <a:xfrm flipH="1">
            <a:off x="1929037" y="3805301"/>
            <a:ext cx="1" cy="83883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p:nvCxnSpPr>
        <p:spPr>
          <a:xfrm>
            <a:off x="4860482" y="4149080"/>
            <a:ext cx="0" cy="3077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a:off x="4374000" y="4462478"/>
            <a:ext cx="48648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a:xfrm flipV="1">
            <a:off x="4211960" y="4194085"/>
            <a:ext cx="0" cy="1441797"/>
          </a:xfrm>
          <a:prstGeom prst="line">
            <a:avLst/>
          </a:prstGeom>
          <a:ln w="25400">
            <a:headEnd type="triangle" w="lg" len="lg"/>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a:xfrm>
            <a:off x="4211960" y="4194085"/>
            <a:ext cx="342312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Gerade Verbindung 57"/>
          <p:cNvCxnSpPr>
            <a:stCxn id="29" idx="2"/>
          </p:cNvCxnSpPr>
          <p:nvPr/>
        </p:nvCxnSpPr>
        <p:spPr>
          <a:xfrm>
            <a:off x="7635088" y="3760296"/>
            <a:ext cx="5196" cy="433789"/>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216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agonal liegende Ecken des Rechtecks abrunden 23"/>
          <p:cNvSpPr/>
          <p:nvPr/>
        </p:nvSpPr>
        <p:spPr>
          <a:xfrm rot="5400000">
            <a:off x="3469377" y="-3101223"/>
            <a:ext cx="765085" cy="7344816"/>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296525" y="359368"/>
            <a:ext cx="6049477" cy="369332"/>
          </a:xfrm>
          <a:prstGeom prst="rect">
            <a:avLst/>
          </a:prstGeom>
          <a:noFill/>
        </p:spPr>
        <p:txBody>
          <a:bodyPr wrap="none" rtlCol="0">
            <a:spAutoFit/>
          </a:bodyPr>
          <a:lstStyle/>
          <a:p>
            <a:r>
              <a:rPr lang="en-US" b="1" dirty="0" smtClean="0">
                <a:solidFill>
                  <a:schemeClr val="accent1"/>
                </a:solidFill>
              </a:rPr>
              <a:t>Principles of the Accelerating Rate Calorimeter (ARC)</a:t>
            </a:r>
            <a:endParaRPr lang="en-US" b="1" dirty="0">
              <a:solidFill>
                <a:schemeClr val="accent1"/>
              </a:solidFill>
            </a:endParaRPr>
          </a:p>
        </p:txBody>
      </p:sp>
      <p:sp>
        <p:nvSpPr>
          <p:cNvPr id="25" name="Textfeld 24"/>
          <p:cNvSpPr txBox="1"/>
          <p:nvPr/>
        </p:nvSpPr>
        <p:spPr>
          <a:xfrm>
            <a:off x="116505" y="6482371"/>
            <a:ext cx="8910990" cy="276999"/>
          </a:xfrm>
          <a:prstGeom prst="rect">
            <a:avLst/>
          </a:prstGeom>
          <a:noFill/>
        </p:spPr>
        <p:txBody>
          <a:bodyPr wrap="square" rtlCol="0">
            <a:spAutoFit/>
          </a:bodyPr>
          <a:lstStyle/>
          <a:p>
            <a:pPr algn="ctr"/>
            <a:r>
              <a:rPr lang="de-DE" sz="1200" dirty="0" smtClean="0">
                <a:solidFill>
                  <a:schemeClr val="bg1">
                    <a:lumMod val="50000"/>
                  </a:schemeClr>
                </a:solidFill>
              </a:rPr>
              <a:t>30.10.2013                                                     E2C </a:t>
            </a:r>
            <a:r>
              <a:rPr lang="de-DE" sz="1200" dirty="0">
                <a:solidFill>
                  <a:schemeClr val="bg1">
                    <a:lumMod val="50000"/>
                  </a:schemeClr>
                </a:solidFill>
              </a:rPr>
              <a:t>2013 - 3rd European </a:t>
            </a:r>
            <a:r>
              <a:rPr lang="de-DE" sz="1200" dirty="0" err="1">
                <a:solidFill>
                  <a:schemeClr val="bg1">
                    <a:lumMod val="50000"/>
                  </a:schemeClr>
                </a:solidFill>
              </a:rPr>
              <a:t>Energy</a:t>
            </a:r>
            <a:r>
              <a:rPr lang="de-DE" sz="1200" dirty="0">
                <a:solidFill>
                  <a:schemeClr val="bg1">
                    <a:lumMod val="50000"/>
                  </a:schemeClr>
                </a:solidFill>
              </a:rPr>
              <a:t> </a:t>
            </a:r>
            <a:r>
              <a:rPr lang="de-DE" sz="1200" dirty="0" smtClean="0">
                <a:solidFill>
                  <a:schemeClr val="bg1">
                    <a:lumMod val="50000"/>
                  </a:schemeClr>
                </a:solidFill>
              </a:rPr>
              <a:t>Conference                                                       05</a:t>
            </a:r>
            <a:endParaRPr lang="de-DE" sz="1200" dirty="0">
              <a:solidFill>
                <a:schemeClr val="bg1">
                  <a:lumMod val="50000"/>
                </a:schemeClr>
              </a:solidFill>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06030" y="3257110"/>
            <a:ext cx="2071087" cy="2639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nhaltsplatzhalter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1550" y="2843935"/>
            <a:ext cx="2510084" cy="3346779"/>
          </a:xfrm>
          <a:ln w="53975" cap="rnd">
            <a:solidFill>
              <a:schemeClr val="accent1"/>
            </a:solidFill>
            <a:round/>
          </a:ln>
        </p:spPr>
      </p:pic>
      <p:sp>
        <p:nvSpPr>
          <p:cNvPr id="7" name="Textfeld 6"/>
          <p:cNvSpPr txBox="1"/>
          <p:nvPr/>
        </p:nvSpPr>
        <p:spPr>
          <a:xfrm>
            <a:off x="7047275" y="2827674"/>
            <a:ext cx="1928733" cy="646331"/>
          </a:xfrm>
          <a:prstGeom prst="rect">
            <a:avLst/>
          </a:prstGeom>
          <a:noFill/>
        </p:spPr>
        <p:txBody>
          <a:bodyPr wrap="none" rtlCol="0">
            <a:spAutoFit/>
          </a:bodyPr>
          <a:lstStyle/>
          <a:p>
            <a:r>
              <a:rPr lang="de-DE" sz="1200" smtClean="0"/>
              <a:t>EV</a:t>
            </a:r>
            <a:r>
              <a:rPr lang="de-DE" smtClean="0"/>
              <a:t>ARC: Ø: 25cm</a:t>
            </a:r>
          </a:p>
          <a:p>
            <a:r>
              <a:rPr lang="de-DE" smtClean="0"/>
              <a:t>              h: 50cm</a:t>
            </a:r>
            <a:endParaRPr lang="de-DE"/>
          </a:p>
        </p:txBody>
      </p:sp>
      <p:sp>
        <p:nvSpPr>
          <p:cNvPr id="8" name="Textfeld 7"/>
          <p:cNvSpPr txBox="1"/>
          <p:nvPr/>
        </p:nvSpPr>
        <p:spPr>
          <a:xfrm>
            <a:off x="1466655" y="1088740"/>
            <a:ext cx="5466561" cy="338554"/>
          </a:xfrm>
          <a:prstGeom prst="rect">
            <a:avLst/>
          </a:prstGeom>
          <a:noFill/>
        </p:spPr>
        <p:txBody>
          <a:bodyPr wrap="none" rtlCol="0">
            <a:spAutoFit/>
          </a:bodyPr>
          <a:lstStyle/>
          <a:p>
            <a:pPr marL="171450" indent="-171450" algn="just"/>
            <a:r>
              <a:rPr lang="en-US" sz="1600"/>
              <a:t>ARC provides </a:t>
            </a:r>
            <a:r>
              <a:rPr lang="en-US" sz="1600" b="1" err="1" smtClean="0">
                <a:solidFill>
                  <a:schemeClr val="accent1"/>
                </a:solidFill>
              </a:rPr>
              <a:t>isoperibolic</a:t>
            </a:r>
            <a:r>
              <a:rPr lang="en-US" sz="1600" smtClean="0"/>
              <a:t> </a:t>
            </a:r>
            <a:r>
              <a:rPr lang="en-US" sz="1600"/>
              <a:t>and </a:t>
            </a:r>
            <a:r>
              <a:rPr lang="en-US" sz="1600" b="1">
                <a:solidFill>
                  <a:schemeClr val="accent1"/>
                </a:solidFill>
              </a:rPr>
              <a:t>adiabatic</a:t>
            </a:r>
            <a:r>
              <a:rPr lang="en-US" sz="1600"/>
              <a:t> </a:t>
            </a:r>
            <a:r>
              <a:rPr lang="en-US" sz="1600" smtClean="0"/>
              <a:t>environments. </a:t>
            </a:r>
          </a:p>
        </p:txBody>
      </p:sp>
      <p:pic>
        <p:nvPicPr>
          <p:cNvPr id="12"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328459" y="6007991"/>
            <a:ext cx="1543050" cy="304800"/>
          </a:xfrm>
          <a:prstGeom prst="rect">
            <a:avLst/>
          </a:prstGeom>
          <a:noFill/>
        </p:spPr>
      </p:pic>
      <p:sp>
        <p:nvSpPr>
          <p:cNvPr id="13" name="Rectangle 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pic>
        <p:nvPicPr>
          <p:cNvPr id="14"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652120" y="6004520"/>
            <a:ext cx="1552575" cy="304800"/>
          </a:xfrm>
          <a:prstGeom prst="rect">
            <a:avLst/>
          </a:prstGeom>
          <a:noFill/>
        </p:spPr>
      </p:pic>
      <p:sp>
        <p:nvSpPr>
          <p:cNvPr id="15"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0"/>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Textfeld 1"/>
          <p:cNvSpPr txBox="1"/>
          <p:nvPr/>
        </p:nvSpPr>
        <p:spPr>
          <a:xfrm>
            <a:off x="4617005" y="1877923"/>
            <a:ext cx="3195355" cy="830997"/>
          </a:xfrm>
          <a:prstGeom prst="rect">
            <a:avLst/>
          </a:prstGeom>
          <a:noFill/>
        </p:spPr>
        <p:txBody>
          <a:bodyPr wrap="square" rtlCol="0">
            <a:spAutoFit/>
          </a:bodyPr>
          <a:lstStyle/>
          <a:p>
            <a:pPr algn="ctr" eaLnBrk="1" hangingPunct="1"/>
            <a:r>
              <a:rPr lang="en-US" sz="1600"/>
              <a:t>Under </a:t>
            </a:r>
            <a:r>
              <a:rPr lang="en-US" sz="1600" b="1">
                <a:solidFill>
                  <a:schemeClr val="accent1"/>
                </a:solidFill>
              </a:rPr>
              <a:t>adiabatic conditions </a:t>
            </a:r>
            <a:r>
              <a:rPr lang="en-US" sz="1600"/>
              <a:t>the cell may be studied under </a:t>
            </a:r>
            <a:r>
              <a:rPr lang="en-US" sz="1600" smtClean="0"/>
              <a:t>conditions </a:t>
            </a:r>
            <a:r>
              <a:rPr lang="en-US" sz="1600"/>
              <a:t>of </a:t>
            </a:r>
            <a:r>
              <a:rPr lang="en-US" sz="1600" smtClean="0"/>
              <a:t>minor </a:t>
            </a:r>
            <a:r>
              <a:rPr lang="en-US" sz="1600"/>
              <a:t>heat loss</a:t>
            </a:r>
            <a:r>
              <a:rPr lang="en-US" sz="1600" smtClean="0"/>
              <a:t>.</a:t>
            </a:r>
            <a:endParaRPr lang="en-US" sz="1600"/>
          </a:p>
        </p:txBody>
      </p:sp>
      <p:sp>
        <p:nvSpPr>
          <p:cNvPr id="22" name="Textfeld 21"/>
          <p:cNvSpPr txBox="1"/>
          <p:nvPr/>
        </p:nvSpPr>
        <p:spPr>
          <a:xfrm>
            <a:off x="431540" y="1877923"/>
            <a:ext cx="3125650" cy="830997"/>
          </a:xfrm>
          <a:prstGeom prst="rect">
            <a:avLst/>
          </a:prstGeom>
          <a:noFill/>
        </p:spPr>
        <p:txBody>
          <a:bodyPr wrap="square" rtlCol="0">
            <a:spAutoFit/>
          </a:bodyPr>
          <a:lstStyle/>
          <a:p>
            <a:pPr algn="ctr" eaLnBrk="1" hangingPunct="1"/>
            <a:r>
              <a:rPr lang="en-US" sz="1600"/>
              <a:t>Under </a:t>
            </a:r>
            <a:r>
              <a:rPr lang="en-US" sz="1600" b="1" err="1" smtClean="0">
                <a:solidFill>
                  <a:schemeClr val="accent1"/>
                </a:solidFill>
              </a:rPr>
              <a:t>isoperibolic</a:t>
            </a:r>
            <a:r>
              <a:rPr lang="en-US" sz="1600" b="1" smtClean="0">
                <a:solidFill>
                  <a:schemeClr val="accent1"/>
                </a:solidFill>
              </a:rPr>
              <a:t> </a:t>
            </a:r>
            <a:r>
              <a:rPr lang="en-US" sz="1600" b="1">
                <a:solidFill>
                  <a:schemeClr val="accent1"/>
                </a:solidFill>
              </a:rPr>
              <a:t>conditions </a:t>
            </a:r>
            <a:r>
              <a:rPr lang="en-US" sz="1600"/>
              <a:t>the </a:t>
            </a:r>
            <a:r>
              <a:rPr lang="en-US" sz="1600" smtClean="0"/>
              <a:t>environmental temperature is constant.</a:t>
            </a:r>
            <a:endParaRPr lang="en-US" sz="1600"/>
          </a:p>
        </p:txBody>
      </p:sp>
      <p:cxnSp>
        <p:nvCxnSpPr>
          <p:cNvPr id="4" name="Gerade Verbindung 3"/>
          <p:cNvCxnSpPr>
            <a:stCxn id="22" idx="0"/>
          </p:cNvCxnSpPr>
          <p:nvPr/>
        </p:nvCxnSpPr>
        <p:spPr>
          <a:xfrm flipV="1">
            <a:off x="1994365" y="1427294"/>
            <a:ext cx="1137475" cy="450629"/>
          </a:xfrm>
          <a:prstGeom prst="line">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Gerade Verbindung 20"/>
          <p:cNvCxnSpPr>
            <a:stCxn id="2" idx="0"/>
          </p:cNvCxnSpPr>
          <p:nvPr/>
        </p:nvCxnSpPr>
        <p:spPr>
          <a:xfrm flipH="1" flipV="1">
            <a:off x="4752020" y="1427294"/>
            <a:ext cx="1462663" cy="450629"/>
          </a:xfrm>
          <a:prstGeom prst="line">
            <a:avLst/>
          </a:prstGeom>
          <a:ln w="25400">
            <a:headEnd type="triangle"/>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3449429" y="3374703"/>
            <a:ext cx="2427716" cy="338554"/>
          </a:xfrm>
          <a:prstGeom prst="rect">
            <a:avLst/>
          </a:prstGeom>
          <a:noFill/>
        </p:spPr>
        <p:txBody>
          <a:bodyPr wrap="none" rtlCol="0">
            <a:spAutoFit/>
          </a:bodyPr>
          <a:lstStyle/>
          <a:p>
            <a:r>
              <a:rPr lang="en-US" sz="1600" dirty="0" smtClean="0"/>
              <a:t>Top Temperature Sensor</a:t>
            </a:r>
            <a:endParaRPr lang="en-US" sz="1600" dirty="0"/>
          </a:p>
        </p:txBody>
      </p:sp>
      <p:sp>
        <p:nvSpPr>
          <p:cNvPr id="28" name="Textfeld 27"/>
          <p:cNvSpPr txBox="1"/>
          <p:nvPr/>
        </p:nvSpPr>
        <p:spPr>
          <a:xfrm>
            <a:off x="3128507" y="3654025"/>
            <a:ext cx="2748638" cy="338554"/>
          </a:xfrm>
          <a:prstGeom prst="rect">
            <a:avLst/>
          </a:prstGeom>
          <a:noFill/>
        </p:spPr>
        <p:txBody>
          <a:bodyPr wrap="none" rtlCol="0">
            <a:spAutoFit/>
          </a:bodyPr>
          <a:lstStyle/>
          <a:p>
            <a:r>
              <a:rPr lang="en-US" sz="1600" dirty="0" smtClean="0"/>
              <a:t>Battery Temperature Sensor</a:t>
            </a:r>
            <a:endParaRPr lang="en-US" sz="1600" dirty="0"/>
          </a:p>
        </p:txBody>
      </p:sp>
      <p:sp>
        <p:nvSpPr>
          <p:cNvPr id="29" name="Textfeld 28"/>
          <p:cNvSpPr txBox="1"/>
          <p:nvPr/>
        </p:nvSpPr>
        <p:spPr>
          <a:xfrm>
            <a:off x="3370561" y="4194085"/>
            <a:ext cx="2506584" cy="338554"/>
          </a:xfrm>
          <a:prstGeom prst="rect">
            <a:avLst/>
          </a:prstGeom>
          <a:noFill/>
        </p:spPr>
        <p:txBody>
          <a:bodyPr wrap="none" rtlCol="0">
            <a:spAutoFit/>
          </a:bodyPr>
          <a:lstStyle/>
          <a:p>
            <a:r>
              <a:rPr lang="en-US" sz="1600" dirty="0" smtClean="0"/>
              <a:t>Side Temperature Sensor</a:t>
            </a:r>
            <a:endParaRPr lang="en-US" sz="1600" dirty="0"/>
          </a:p>
        </p:txBody>
      </p:sp>
      <p:sp>
        <p:nvSpPr>
          <p:cNvPr id="30" name="Textfeld 29"/>
          <p:cNvSpPr txBox="1"/>
          <p:nvPr/>
        </p:nvSpPr>
        <p:spPr>
          <a:xfrm>
            <a:off x="3128507" y="5319210"/>
            <a:ext cx="2748638" cy="338554"/>
          </a:xfrm>
          <a:prstGeom prst="rect">
            <a:avLst/>
          </a:prstGeom>
          <a:noFill/>
        </p:spPr>
        <p:txBody>
          <a:bodyPr wrap="none" rtlCol="0">
            <a:spAutoFit/>
          </a:bodyPr>
          <a:lstStyle/>
          <a:p>
            <a:r>
              <a:rPr lang="en-US" sz="1600" dirty="0" smtClean="0"/>
              <a:t>Bottom Temperature Sensor</a:t>
            </a:r>
            <a:endParaRPr lang="en-US" sz="1600" dirty="0"/>
          </a:p>
        </p:txBody>
      </p:sp>
    </p:spTree>
    <p:extLst>
      <p:ext uri="{BB962C8B-B14F-4D97-AF65-F5344CB8AC3E}">
        <p14:creationId xmlns:p14="http://schemas.microsoft.com/office/powerpoint/2010/main" val="1826965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agonal liegende Ecken des Rechtecks abrunden 23"/>
          <p:cNvSpPr/>
          <p:nvPr/>
        </p:nvSpPr>
        <p:spPr>
          <a:xfrm rot="5400000">
            <a:off x="3469377" y="-3101223"/>
            <a:ext cx="765085" cy="7344816"/>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296525" y="359368"/>
            <a:ext cx="2416046" cy="369332"/>
          </a:xfrm>
          <a:prstGeom prst="rect">
            <a:avLst/>
          </a:prstGeom>
          <a:noFill/>
        </p:spPr>
        <p:txBody>
          <a:bodyPr wrap="none" rtlCol="0">
            <a:spAutoFit/>
          </a:bodyPr>
          <a:lstStyle/>
          <a:p>
            <a:r>
              <a:rPr lang="en-US" b="1" smtClean="0">
                <a:solidFill>
                  <a:schemeClr val="accent1"/>
                </a:solidFill>
              </a:rPr>
              <a:t>Heat generation rate</a:t>
            </a:r>
            <a:endParaRPr lang="de-DE" b="1">
              <a:solidFill>
                <a:schemeClr val="accent1"/>
              </a:solidFill>
            </a:endParaRPr>
          </a:p>
        </p:txBody>
      </p:sp>
      <p:sp>
        <p:nvSpPr>
          <p:cNvPr id="25" name="Textfeld 24"/>
          <p:cNvSpPr txBox="1"/>
          <p:nvPr/>
        </p:nvSpPr>
        <p:spPr>
          <a:xfrm>
            <a:off x="116505" y="6482371"/>
            <a:ext cx="8910990" cy="276999"/>
          </a:xfrm>
          <a:prstGeom prst="rect">
            <a:avLst/>
          </a:prstGeom>
          <a:noFill/>
        </p:spPr>
        <p:txBody>
          <a:bodyPr wrap="square" rtlCol="0">
            <a:spAutoFit/>
          </a:bodyPr>
          <a:lstStyle/>
          <a:p>
            <a:pPr algn="ctr"/>
            <a:r>
              <a:rPr lang="de-DE" sz="1200" dirty="0" smtClean="0">
                <a:solidFill>
                  <a:schemeClr val="bg1">
                    <a:lumMod val="50000"/>
                  </a:schemeClr>
                </a:solidFill>
              </a:rPr>
              <a:t>30.10.2013                                                     E2C </a:t>
            </a:r>
            <a:r>
              <a:rPr lang="de-DE" sz="1200" dirty="0">
                <a:solidFill>
                  <a:schemeClr val="bg1">
                    <a:lumMod val="50000"/>
                  </a:schemeClr>
                </a:solidFill>
              </a:rPr>
              <a:t>2013 - 3rd European </a:t>
            </a:r>
            <a:r>
              <a:rPr lang="de-DE" sz="1200" dirty="0" err="1">
                <a:solidFill>
                  <a:schemeClr val="bg1">
                    <a:lumMod val="50000"/>
                  </a:schemeClr>
                </a:solidFill>
              </a:rPr>
              <a:t>Energy</a:t>
            </a:r>
            <a:r>
              <a:rPr lang="de-DE" sz="1200" dirty="0">
                <a:solidFill>
                  <a:schemeClr val="bg1">
                    <a:lumMod val="50000"/>
                  </a:schemeClr>
                </a:solidFill>
              </a:rPr>
              <a:t> </a:t>
            </a:r>
            <a:r>
              <a:rPr lang="de-DE" sz="1200" dirty="0" smtClean="0">
                <a:solidFill>
                  <a:schemeClr val="bg1">
                    <a:lumMod val="50000"/>
                  </a:schemeClr>
                </a:solidFill>
              </a:rPr>
              <a:t>Conference                                                       06</a:t>
            </a:r>
            <a:endParaRPr lang="de-DE" sz="1200" dirty="0">
              <a:solidFill>
                <a:schemeClr val="bg1">
                  <a:lumMod val="50000"/>
                </a:schemeClr>
              </a:solidFill>
            </a:endParaRPr>
          </a:p>
        </p:txBody>
      </p:sp>
      <p:sp>
        <p:nvSpPr>
          <p:cNvPr id="5" name="Textfeld 4"/>
          <p:cNvSpPr txBox="1"/>
          <p:nvPr/>
        </p:nvSpPr>
        <p:spPr>
          <a:xfrm>
            <a:off x="296525" y="3928988"/>
            <a:ext cx="5609228" cy="2308324"/>
          </a:xfrm>
          <a:prstGeom prst="rect">
            <a:avLst/>
          </a:prstGeom>
          <a:noFill/>
        </p:spPr>
        <p:txBody>
          <a:bodyPr wrap="none" rtlCol="0">
            <a:spAutoFit/>
          </a:bodyPr>
          <a:lstStyle/>
          <a:p>
            <a:r>
              <a:rPr lang="en-GB" sz="1600"/>
              <a:t>Sources of heat </a:t>
            </a:r>
            <a:r>
              <a:rPr lang="en-GB" sz="1600" smtClean="0"/>
              <a:t>generation rate:</a:t>
            </a:r>
            <a:endParaRPr lang="en-GB" sz="1600"/>
          </a:p>
          <a:p>
            <a:endParaRPr lang="en-GB" sz="1600"/>
          </a:p>
          <a:p>
            <a:pPr marL="514350" indent="-514350">
              <a:buFont typeface="+mj-lt"/>
              <a:buAutoNum type="arabicPeriod"/>
            </a:pPr>
            <a:r>
              <a:rPr lang="en-GB" sz="1600"/>
              <a:t>The </a:t>
            </a:r>
            <a:r>
              <a:rPr lang="en-GB" sz="1600">
                <a:solidFill>
                  <a:srgbClr val="DCA01E"/>
                </a:solidFill>
              </a:rPr>
              <a:t>“reversible” heat </a:t>
            </a:r>
            <a:r>
              <a:rPr lang="en-GB" sz="1600" smtClean="0"/>
              <a:t>dissipation caused </a:t>
            </a:r>
            <a:endParaRPr lang="en-GB" sz="1600"/>
          </a:p>
          <a:p>
            <a:pPr marL="514350" indent="-514350"/>
            <a:r>
              <a:rPr lang="en-GB" sz="1600"/>
              <a:t>	by the chemical reaction of the cell</a:t>
            </a:r>
          </a:p>
          <a:p>
            <a:pPr marL="514350" indent="-514350">
              <a:buFont typeface="+mj-lt"/>
              <a:buAutoNum type="arabicPeriod" startAt="2"/>
            </a:pPr>
            <a:r>
              <a:rPr lang="en-GB" sz="1600"/>
              <a:t>The </a:t>
            </a:r>
            <a:r>
              <a:rPr lang="en-GB" sz="1600">
                <a:solidFill>
                  <a:srgbClr val="C00000"/>
                </a:solidFill>
              </a:rPr>
              <a:t>“irreversible” heat </a:t>
            </a:r>
            <a:r>
              <a:rPr lang="en-GB" sz="1600"/>
              <a:t>generation </a:t>
            </a:r>
            <a:r>
              <a:rPr lang="en-GB" sz="1600" smtClean="0"/>
              <a:t>caused </a:t>
            </a:r>
          </a:p>
          <a:p>
            <a:r>
              <a:rPr lang="en-GB" sz="1600"/>
              <a:t> </a:t>
            </a:r>
            <a:r>
              <a:rPr lang="en-GB" sz="1600" smtClean="0"/>
              <a:t>        by </a:t>
            </a:r>
            <a:r>
              <a:rPr lang="en-GB" sz="1600" err="1" smtClean="0"/>
              <a:t>ohmic</a:t>
            </a:r>
            <a:r>
              <a:rPr lang="en-GB" sz="1600"/>
              <a:t> </a:t>
            </a:r>
            <a:r>
              <a:rPr lang="en-GB" sz="1600" smtClean="0"/>
              <a:t>resistance </a:t>
            </a:r>
            <a:r>
              <a:rPr lang="en-GB" sz="1600"/>
              <a:t>and polarisation</a:t>
            </a:r>
          </a:p>
          <a:p>
            <a:pPr marL="514350" indent="-514350">
              <a:buFont typeface="+mj-lt"/>
              <a:buAutoNum type="arabicPeriod" startAt="3"/>
            </a:pPr>
            <a:r>
              <a:rPr lang="en-GB" sz="1600"/>
              <a:t>The </a:t>
            </a:r>
            <a:r>
              <a:rPr lang="en-GB" sz="1600">
                <a:solidFill>
                  <a:srgbClr val="0070C0"/>
                </a:solidFill>
              </a:rPr>
              <a:t>heat generation by “side reactions”,</a:t>
            </a:r>
          </a:p>
          <a:p>
            <a:pPr marL="514350" indent="-514350"/>
            <a:r>
              <a:rPr lang="en-GB" sz="1600"/>
              <a:t>	i.e. parasitic/corrosion reactions and “chemical shorts”</a:t>
            </a:r>
          </a:p>
          <a:p>
            <a:endParaRPr lang="de-DE" sz="1600"/>
          </a:p>
        </p:txBody>
      </p:sp>
      <p:cxnSp>
        <p:nvCxnSpPr>
          <p:cNvPr id="13" name="Gerade Verbindung mit Pfeil 12"/>
          <p:cNvCxnSpPr/>
          <p:nvPr/>
        </p:nvCxnSpPr>
        <p:spPr>
          <a:xfrm flipH="1">
            <a:off x="4572898" y="1541502"/>
            <a:ext cx="179122" cy="6436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H="1">
            <a:off x="2350657" y="1541502"/>
            <a:ext cx="1771293" cy="748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5337085" y="1541502"/>
            <a:ext cx="1247341" cy="7597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142844" y="6127126"/>
            <a:ext cx="4185761" cy="230832"/>
          </a:xfrm>
          <a:prstGeom prst="rect">
            <a:avLst/>
          </a:prstGeom>
          <a:noFill/>
        </p:spPr>
        <p:txBody>
          <a:bodyPr wrap="none" rtlCol="0">
            <a:spAutoFit/>
          </a:bodyPr>
          <a:lstStyle/>
          <a:p>
            <a:r>
              <a:rPr lang="de-DE" sz="900" smtClean="0"/>
              <a:t>S. </a:t>
            </a:r>
            <a:r>
              <a:rPr lang="de-DE" sz="900" err="1" smtClean="0"/>
              <a:t>Hallaj</a:t>
            </a:r>
            <a:r>
              <a:rPr lang="de-DE" sz="900" smtClean="0"/>
              <a:t>, H. </a:t>
            </a:r>
            <a:r>
              <a:rPr lang="de-DE" sz="900" err="1" smtClean="0"/>
              <a:t>Maleki</a:t>
            </a:r>
            <a:r>
              <a:rPr lang="de-DE" sz="900" smtClean="0"/>
              <a:t>, J.S. Hong, J.R. Selman, J. Power Source 83, p.1-8 (1999)</a:t>
            </a:r>
            <a:endParaRPr lang="de-DE" sz="900"/>
          </a:p>
        </p:txBody>
      </p:sp>
      <mc:AlternateContent xmlns:mc="http://schemas.openxmlformats.org/markup-compatibility/2006" xmlns:a14="http://schemas.microsoft.com/office/drawing/2010/main">
        <mc:Choice Requires="a14">
          <p:sp>
            <p:nvSpPr>
              <p:cNvPr id="17" name="Rechteck 16"/>
              <p:cNvSpPr/>
              <p:nvPr/>
            </p:nvSpPr>
            <p:spPr>
              <a:xfrm>
                <a:off x="6089257" y="2384593"/>
                <a:ext cx="13325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a:rPr>
                          </m:ctrlPr>
                        </m:sSubPr>
                        <m:e>
                          <m:r>
                            <a:rPr lang="de-DE" i="1">
                              <a:latin typeface="Cambria Math"/>
                            </a:rPr>
                            <m:t>𝑊</m:t>
                          </m:r>
                        </m:e>
                        <m:sub>
                          <m:r>
                            <a:rPr lang="de-DE" i="1">
                              <a:latin typeface="Cambria Math"/>
                            </a:rPr>
                            <m:t>𝑒𝑙</m:t>
                          </m:r>
                        </m:sub>
                      </m:sSub>
                      <m:r>
                        <a:rPr lang="de-DE" i="1">
                          <a:latin typeface="Cambria Math"/>
                        </a:rPr>
                        <m:t>=</m:t>
                      </m:r>
                      <m:r>
                        <a:rPr lang="de-DE" i="1">
                          <a:latin typeface="Cambria Math"/>
                        </a:rPr>
                        <m:t>𝑛𝐹𝐸</m:t>
                      </m:r>
                    </m:oMath>
                  </m:oMathPara>
                </a14:m>
                <a:endParaRPr lang="de-DE"/>
              </a:p>
            </p:txBody>
          </p:sp>
        </mc:Choice>
        <mc:Fallback xmlns="">
          <p:sp>
            <p:nvSpPr>
              <p:cNvPr id="17" name="Rechteck 16"/>
              <p:cNvSpPr>
                <a:spLocks noRot="1" noChangeAspect="1" noMove="1" noResize="1" noEditPoints="1" noAdjustHandles="1" noChangeArrowheads="1" noChangeShapeType="1" noTextEdit="1"/>
              </p:cNvSpPr>
              <p:nvPr/>
            </p:nvSpPr>
            <p:spPr>
              <a:xfrm>
                <a:off x="6089257" y="2384593"/>
                <a:ext cx="1332544" cy="369332"/>
              </a:xfrm>
              <a:prstGeom prst="rect">
                <a:avLst/>
              </a:prstGeom>
              <a:blipFill rotWithShape="1">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Textfeld 1"/>
              <p:cNvSpPr txBox="1"/>
              <p:nvPr/>
            </p:nvSpPr>
            <p:spPr>
              <a:xfrm>
                <a:off x="3446301" y="1088740"/>
                <a:ext cx="23710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ea typeface="Cambria Math"/>
                        </a:rPr>
                        <m:t>𝑄</m:t>
                      </m:r>
                      <m:r>
                        <a:rPr lang="de-DE" b="0" i="1" smtClean="0">
                          <a:latin typeface="Cambria Math"/>
                          <a:ea typeface="Cambria Math"/>
                        </a:rPr>
                        <m:t>=∆</m:t>
                      </m:r>
                      <m:r>
                        <a:rPr lang="de-DE" b="0" i="1" smtClean="0">
                          <a:latin typeface="Cambria Math"/>
                          <a:ea typeface="Cambria Math"/>
                        </a:rPr>
                        <m:t>𝐺</m:t>
                      </m:r>
                      <m:r>
                        <a:rPr lang="de-DE" b="0" i="1" smtClean="0">
                          <a:latin typeface="Cambria Math"/>
                          <a:ea typeface="Cambria Math"/>
                        </a:rPr>
                        <m:t>+</m:t>
                      </m:r>
                      <m:r>
                        <a:rPr lang="de-DE" b="0" i="1" smtClean="0">
                          <a:latin typeface="Cambria Math"/>
                          <a:ea typeface="Cambria Math"/>
                        </a:rPr>
                        <m:t>𝑇</m:t>
                      </m:r>
                      <m:r>
                        <a:rPr lang="de-DE" b="0" i="1" smtClean="0">
                          <a:latin typeface="Cambria Math"/>
                          <a:ea typeface="Cambria Math"/>
                        </a:rPr>
                        <m:t>∆</m:t>
                      </m:r>
                      <m:r>
                        <a:rPr lang="de-DE" b="0" i="1" smtClean="0">
                          <a:latin typeface="Cambria Math"/>
                          <a:ea typeface="Cambria Math"/>
                        </a:rPr>
                        <m:t>𝑆</m:t>
                      </m:r>
                      <m:r>
                        <a:rPr lang="de-DE" b="0" i="1" smtClean="0">
                          <a:latin typeface="Cambria Math"/>
                          <a:ea typeface="Cambria Math"/>
                        </a:rPr>
                        <m:t>+ </m:t>
                      </m:r>
                      <m:sSub>
                        <m:sSubPr>
                          <m:ctrlPr>
                            <a:rPr lang="de-DE" b="0" i="1" smtClean="0">
                              <a:latin typeface="Cambria Math"/>
                              <a:ea typeface="Cambria Math"/>
                            </a:rPr>
                          </m:ctrlPr>
                        </m:sSubPr>
                        <m:e>
                          <m:r>
                            <a:rPr lang="de-DE" b="0" i="1" smtClean="0">
                              <a:latin typeface="Cambria Math"/>
                              <a:ea typeface="Cambria Math"/>
                            </a:rPr>
                            <m:t>𝑊</m:t>
                          </m:r>
                        </m:e>
                        <m:sub>
                          <m:r>
                            <a:rPr lang="de-DE" b="0" i="1" smtClean="0">
                              <a:latin typeface="Cambria Math"/>
                              <a:ea typeface="Cambria Math"/>
                            </a:rPr>
                            <m:t>𝑒𝑙</m:t>
                          </m:r>
                        </m:sub>
                      </m:sSub>
                    </m:oMath>
                  </m:oMathPara>
                </a14:m>
                <a:endParaRPr lang="de-DE"/>
              </a:p>
            </p:txBody>
          </p:sp>
        </mc:Choice>
        <mc:Fallback xmlns="">
          <p:sp>
            <p:nvSpPr>
              <p:cNvPr id="2" name="Textfeld 1"/>
              <p:cNvSpPr txBox="1">
                <a:spLocks noRot="1" noChangeAspect="1" noMove="1" noResize="1" noEditPoints="1" noAdjustHandles="1" noChangeArrowheads="1" noChangeShapeType="1" noTextEdit="1"/>
              </p:cNvSpPr>
              <p:nvPr/>
            </p:nvSpPr>
            <p:spPr>
              <a:xfrm>
                <a:off x="3446301" y="1088740"/>
                <a:ext cx="2371034" cy="369332"/>
              </a:xfrm>
              <a:prstGeom prst="rect">
                <a:avLst/>
              </a:prstGeom>
              <a:blipFill rotWithShape="1">
                <a:blip r:embed="rId4"/>
                <a:stretch>
                  <a:fillRect b="-11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Textfeld 2"/>
              <p:cNvSpPr txBox="1"/>
              <p:nvPr/>
            </p:nvSpPr>
            <p:spPr>
              <a:xfrm>
                <a:off x="1420661" y="2383250"/>
                <a:ext cx="1630126"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a:ea typeface="Cambria Math"/>
                            </a:rPr>
                          </m:ctrlPr>
                        </m:sSubPr>
                        <m:e>
                          <m:r>
                            <a:rPr lang="de-DE" i="1" smtClean="0">
                              <a:latin typeface="Cambria Math"/>
                              <a:ea typeface="Cambria Math"/>
                            </a:rPr>
                            <m:t>∆</m:t>
                          </m:r>
                          <m:r>
                            <a:rPr lang="de-DE" b="0" i="1" smtClean="0">
                              <a:latin typeface="Cambria Math"/>
                              <a:ea typeface="Cambria Math"/>
                            </a:rPr>
                            <m:t>𝐺</m:t>
                          </m:r>
                          <m:r>
                            <a:rPr lang="de-DE" b="0" i="1" smtClean="0">
                              <a:latin typeface="Cambria Math"/>
                              <a:ea typeface="Cambria Math"/>
                            </a:rPr>
                            <m:t>=−</m:t>
                          </m:r>
                          <m:r>
                            <a:rPr lang="de-DE" b="0" i="1" smtClean="0">
                              <a:latin typeface="Cambria Math"/>
                              <a:ea typeface="Cambria Math"/>
                            </a:rPr>
                            <m:t>𝑛𝐹𝐸</m:t>
                          </m:r>
                        </m:e>
                        <m:sub>
                          <m:r>
                            <a:rPr lang="de-DE" b="0" i="1" smtClean="0">
                              <a:latin typeface="Cambria Math"/>
                              <a:ea typeface="Cambria Math"/>
                            </a:rPr>
                            <m:t>𝑒𝑞</m:t>
                          </m:r>
                        </m:sub>
                      </m:sSub>
                    </m:oMath>
                  </m:oMathPara>
                </a14:m>
                <a:endParaRPr lang="de-DE"/>
              </a:p>
            </p:txBody>
          </p:sp>
        </mc:Choice>
        <mc:Fallback xmlns="">
          <p:sp>
            <p:nvSpPr>
              <p:cNvPr id="3" name="Textfeld 2"/>
              <p:cNvSpPr txBox="1">
                <a:spLocks noRot="1" noChangeAspect="1" noMove="1" noResize="1" noEditPoints="1" noAdjustHandles="1" noChangeArrowheads="1" noChangeShapeType="1" noTextEdit="1"/>
              </p:cNvSpPr>
              <p:nvPr/>
            </p:nvSpPr>
            <p:spPr>
              <a:xfrm>
                <a:off x="1420661" y="2383250"/>
                <a:ext cx="1630126" cy="390748"/>
              </a:xfrm>
              <a:prstGeom prst="rect">
                <a:avLst/>
              </a:prstGeom>
              <a:blipFill rotWithShape="1">
                <a:blip r:embed="rId5"/>
                <a:stretch>
                  <a:fillRect b="-312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3766904" y="2258870"/>
                <a:ext cx="1615186" cy="6235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a:ea typeface="Cambria Math"/>
                        </a:rPr>
                        <m:t>∆</m:t>
                      </m:r>
                      <m:r>
                        <a:rPr lang="de-DE" b="0" i="1" smtClean="0">
                          <a:latin typeface="Cambria Math"/>
                          <a:ea typeface="Cambria Math"/>
                        </a:rPr>
                        <m:t>𝑆</m:t>
                      </m:r>
                      <m:r>
                        <a:rPr lang="de-DE" b="0" i="1" smtClean="0">
                          <a:latin typeface="Cambria Math"/>
                          <a:ea typeface="Cambria Math"/>
                        </a:rPr>
                        <m:t>=</m:t>
                      </m:r>
                      <m:r>
                        <a:rPr lang="de-DE" b="0" i="1" smtClean="0">
                          <a:latin typeface="Cambria Math"/>
                          <a:ea typeface="Cambria Math"/>
                        </a:rPr>
                        <m:t>𝑛𝐹</m:t>
                      </m:r>
                      <m:f>
                        <m:fPr>
                          <m:ctrlPr>
                            <a:rPr lang="de-DE" b="0" i="1" smtClean="0">
                              <a:latin typeface="Cambria Math"/>
                              <a:ea typeface="Cambria Math"/>
                            </a:rPr>
                          </m:ctrlPr>
                        </m:fPr>
                        <m:num>
                          <m:r>
                            <a:rPr lang="de-DE" b="0" i="1" smtClean="0">
                              <a:latin typeface="Cambria Math"/>
                              <a:ea typeface="Cambria Math"/>
                            </a:rPr>
                            <m:t>𝑑</m:t>
                          </m:r>
                          <m:sSub>
                            <m:sSubPr>
                              <m:ctrlPr>
                                <a:rPr lang="de-DE" b="0" i="1" smtClean="0">
                                  <a:latin typeface="Cambria Math"/>
                                  <a:ea typeface="Cambria Math"/>
                                </a:rPr>
                              </m:ctrlPr>
                            </m:sSubPr>
                            <m:e>
                              <m:r>
                                <a:rPr lang="de-DE" b="0" i="1" smtClean="0">
                                  <a:latin typeface="Cambria Math"/>
                                  <a:ea typeface="Cambria Math"/>
                                </a:rPr>
                                <m:t>𝐸</m:t>
                              </m:r>
                            </m:e>
                            <m:sub>
                              <m:r>
                                <a:rPr lang="de-DE" b="0" i="1" smtClean="0">
                                  <a:latin typeface="Cambria Math"/>
                                  <a:ea typeface="Cambria Math"/>
                                </a:rPr>
                                <m:t>𝑒𝑞</m:t>
                              </m:r>
                            </m:sub>
                          </m:sSub>
                        </m:num>
                        <m:den>
                          <m:r>
                            <a:rPr lang="de-DE" b="0" i="1" smtClean="0">
                              <a:latin typeface="Cambria Math"/>
                              <a:ea typeface="Cambria Math"/>
                            </a:rPr>
                            <m:t>𝑑𝑇</m:t>
                          </m:r>
                        </m:den>
                      </m:f>
                    </m:oMath>
                  </m:oMathPara>
                </a14:m>
                <a:endParaRPr lang="de-DE"/>
              </a:p>
            </p:txBody>
          </p:sp>
        </mc:Choice>
        <mc:Fallback xmlns="">
          <p:sp>
            <p:nvSpPr>
              <p:cNvPr id="4" name="Textfeld 3"/>
              <p:cNvSpPr txBox="1">
                <a:spLocks noRot="1" noChangeAspect="1" noMove="1" noResize="1" noEditPoints="1" noAdjustHandles="1" noChangeArrowheads="1" noChangeShapeType="1" noTextEdit="1"/>
              </p:cNvSpPr>
              <p:nvPr/>
            </p:nvSpPr>
            <p:spPr>
              <a:xfrm>
                <a:off x="3766904" y="2258870"/>
                <a:ext cx="1615186" cy="623504"/>
              </a:xfrm>
              <a:prstGeom prst="rect">
                <a:avLst/>
              </a:prstGeom>
              <a:blipFill rotWithShape="1">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2814616" y="3068960"/>
                <a:ext cx="3616759" cy="6290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a:rPr>
                          </m:ctrlPr>
                        </m:sSubPr>
                        <m:e>
                          <m:acc>
                            <m:accPr>
                              <m:chr m:val="̇"/>
                              <m:ctrlPr>
                                <a:rPr lang="de-DE" i="1" smtClean="0">
                                  <a:latin typeface="Cambria Math"/>
                                </a:rPr>
                              </m:ctrlPr>
                            </m:accPr>
                            <m:e>
                              <m:r>
                                <a:rPr lang="de-DE" b="0" i="1" smtClean="0">
                                  <a:latin typeface="Cambria Math"/>
                                </a:rPr>
                                <m:t>𝑞</m:t>
                              </m:r>
                            </m:e>
                          </m:acc>
                        </m:e>
                        <m:sub>
                          <m:r>
                            <a:rPr lang="de-DE" b="0" i="1" smtClean="0">
                              <a:latin typeface="Cambria Math"/>
                            </a:rPr>
                            <m:t>𝑇</m:t>
                          </m:r>
                        </m:sub>
                      </m:sSub>
                      <m:r>
                        <a:rPr lang="de-DE" b="0" i="1" smtClean="0">
                          <a:latin typeface="Cambria Math"/>
                        </a:rPr>
                        <m:t>=</m:t>
                      </m:r>
                      <m:r>
                        <a:rPr lang="de-DE" b="0" i="1" smtClean="0">
                          <a:solidFill>
                            <a:schemeClr val="tx1"/>
                          </a:solidFill>
                          <a:latin typeface="Cambria Math"/>
                        </a:rPr>
                        <m:t>−</m:t>
                      </m:r>
                      <m:r>
                        <a:rPr lang="de-DE" b="1" i="1" smtClean="0">
                          <a:solidFill>
                            <a:srgbClr val="C00000"/>
                          </a:solidFill>
                          <a:latin typeface="Cambria Math"/>
                        </a:rPr>
                        <m:t>𝑰</m:t>
                      </m:r>
                      <m:d>
                        <m:dPr>
                          <m:ctrlPr>
                            <a:rPr lang="de-DE" b="1" i="1">
                              <a:solidFill>
                                <a:srgbClr val="C00000"/>
                              </a:solidFill>
                              <a:latin typeface="Cambria Math"/>
                            </a:rPr>
                          </m:ctrlPr>
                        </m:dPr>
                        <m:e>
                          <m:sSub>
                            <m:sSubPr>
                              <m:ctrlPr>
                                <a:rPr lang="de-DE" b="1" i="1">
                                  <a:solidFill>
                                    <a:srgbClr val="C00000"/>
                                  </a:solidFill>
                                  <a:latin typeface="Cambria Math"/>
                                </a:rPr>
                              </m:ctrlPr>
                            </m:sSubPr>
                            <m:e>
                              <m:r>
                                <a:rPr lang="de-DE" b="1" i="1">
                                  <a:solidFill>
                                    <a:srgbClr val="C00000"/>
                                  </a:solidFill>
                                  <a:latin typeface="Cambria Math"/>
                                </a:rPr>
                                <m:t>𝑬</m:t>
                              </m:r>
                            </m:e>
                            <m:sub>
                              <m:r>
                                <a:rPr lang="de-DE" b="1" i="1">
                                  <a:solidFill>
                                    <a:srgbClr val="C00000"/>
                                  </a:solidFill>
                                  <a:latin typeface="Cambria Math"/>
                                </a:rPr>
                                <m:t>𝒆𝒒</m:t>
                              </m:r>
                            </m:sub>
                          </m:sSub>
                          <m:r>
                            <a:rPr lang="de-DE" b="1" i="1">
                              <a:solidFill>
                                <a:srgbClr val="C00000"/>
                              </a:solidFill>
                              <a:latin typeface="Cambria Math"/>
                            </a:rPr>
                            <m:t>−</m:t>
                          </m:r>
                          <m:r>
                            <a:rPr lang="de-DE" b="1" i="1">
                              <a:solidFill>
                                <a:srgbClr val="C00000"/>
                              </a:solidFill>
                              <a:latin typeface="Cambria Math"/>
                            </a:rPr>
                            <m:t>𝑬</m:t>
                          </m:r>
                        </m:e>
                      </m:d>
                      <m:r>
                        <a:rPr lang="de-DE" i="1">
                          <a:latin typeface="Cambria Math"/>
                        </a:rPr>
                        <m:t>−</m:t>
                      </m:r>
                      <m:r>
                        <a:rPr lang="de-DE" b="1" i="1" smtClean="0">
                          <a:solidFill>
                            <a:srgbClr val="DCA01E"/>
                          </a:solidFill>
                          <a:latin typeface="Cambria Math"/>
                        </a:rPr>
                        <m:t>𝑰</m:t>
                      </m:r>
                      <m:r>
                        <a:rPr lang="de-DE" b="1" i="1">
                          <a:solidFill>
                            <a:srgbClr val="DCA01E"/>
                          </a:solidFill>
                          <a:latin typeface="Cambria Math"/>
                        </a:rPr>
                        <m:t>𝑻</m:t>
                      </m:r>
                      <m:f>
                        <m:fPr>
                          <m:ctrlPr>
                            <a:rPr lang="de-DE" b="1" i="1">
                              <a:solidFill>
                                <a:srgbClr val="DCA01E"/>
                              </a:solidFill>
                              <a:latin typeface="Cambria Math"/>
                              <a:ea typeface="Cambria Math"/>
                            </a:rPr>
                          </m:ctrlPr>
                        </m:fPr>
                        <m:num>
                          <m:r>
                            <a:rPr lang="de-DE" b="1" i="1">
                              <a:solidFill>
                                <a:srgbClr val="DCA01E"/>
                              </a:solidFill>
                              <a:latin typeface="Cambria Math"/>
                              <a:ea typeface="Cambria Math"/>
                            </a:rPr>
                            <m:t>𝒅</m:t>
                          </m:r>
                          <m:sSub>
                            <m:sSubPr>
                              <m:ctrlPr>
                                <a:rPr lang="de-DE" b="1" i="1">
                                  <a:solidFill>
                                    <a:srgbClr val="DCA01E"/>
                                  </a:solidFill>
                                  <a:latin typeface="Cambria Math"/>
                                  <a:ea typeface="Cambria Math"/>
                                </a:rPr>
                              </m:ctrlPr>
                            </m:sSubPr>
                            <m:e>
                              <m:r>
                                <a:rPr lang="de-DE" b="1" i="1">
                                  <a:solidFill>
                                    <a:srgbClr val="DCA01E"/>
                                  </a:solidFill>
                                  <a:latin typeface="Cambria Math"/>
                                  <a:ea typeface="Cambria Math"/>
                                </a:rPr>
                                <m:t>𝑬</m:t>
                              </m:r>
                            </m:e>
                            <m:sub>
                              <m:r>
                                <a:rPr lang="de-DE" b="1" i="1">
                                  <a:solidFill>
                                    <a:srgbClr val="DCA01E"/>
                                  </a:solidFill>
                                  <a:latin typeface="Cambria Math"/>
                                  <a:ea typeface="Cambria Math"/>
                                </a:rPr>
                                <m:t>𝒆𝒒</m:t>
                              </m:r>
                            </m:sub>
                          </m:sSub>
                        </m:num>
                        <m:den>
                          <m:r>
                            <a:rPr lang="de-DE" b="1" i="1">
                              <a:solidFill>
                                <a:srgbClr val="DCA01E"/>
                              </a:solidFill>
                              <a:latin typeface="Cambria Math"/>
                              <a:ea typeface="Cambria Math"/>
                            </a:rPr>
                            <m:t>𝒅𝑻</m:t>
                          </m:r>
                        </m:den>
                      </m:f>
                      <m:r>
                        <a:rPr lang="de-DE" b="0" i="1" smtClean="0">
                          <a:latin typeface="Cambria Math"/>
                        </a:rPr>
                        <m:t>+</m:t>
                      </m:r>
                      <m:sSub>
                        <m:sSubPr>
                          <m:ctrlPr>
                            <a:rPr lang="de-DE" b="1" i="1" smtClean="0">
                              <a:solidFill>
                                <a:srgbClr val="0070C0"/>
                              </a:solidFill>
                              <a:latin typeface="Cambria Math"/>
                            </a:rPr>
                          </m:ctrlPr>
                        </m:sSubPr>
                        <m:e>
                          <m:acc>
                            <m:accPr>
                              <m:chr m:val="̇"/>
                              <m:ctrlPr>
                                <a:rPr lang="de-DE" b="1" i="1" smtClean="0">
                                  <a:solidFill>
                                    <a:srgbClr val="0070C0"/>
                                  </a:solidFill>
                                  <a:latin typeface="Cambria Math"/>
                                </a:rPr>
                              </m:ctrlPr>
                            </m:accPr>
                            <m:e>
                              <m:r>
                                <a:rPr lang="de-DE" b="1" i="1" smtClean="0">
                                  <a:solidFill>
                                    <a:srgbClr val="0070C0"/>
                                  </a:solidFill>
                                  <a:latin typeface="Cambria Math"/>
                                </a:rPr>
                                <m:t>𝒒</m:t>
                              </m:r>
                            </m:e>
                          </m:acc>
                        </m:e>
                        <m:sub>
                          <m:r>
                            <a:rPr lang="de-DE" b="1" i="1" smtClean="0">
                              <a:solidFill>
                                <a:srgbClr val="0070C0"/>
                              </a:solidFill>
                              <a:latin typeface="Cambria Math"/>
                            </a:rPr>
                            <m:t>𝒔</m:t>
                          </m:r>
                        </m:sub>
                      </m:sSub>
                    </m:oMath>
                  </m:oMathPara>
                </a14:m>
                <a:endParaRPr lang="de-DE" b="1"/>
              </a:p>
            </p:txBody>
          </p:sp>
        </mc:Choice>
        <mc:Fallback xmlns="">
          <p:sp>
            <p:nvSpPr>
              <p:cNvPr id="18" name="Textfeld 17"/>
              <p:cNvSpPr txBox="1">
                <a:spLocks noRot="1" noChangeAspect="1" noMove="1" noResize="1" noEditPoints="1" noAdjustHandles="1" noChangeArrowheads="1" noChangeShapeType="1" noTextEdit="1"/>
              </p:cNvSpPr>
              <p:nvPr/>
            </p:nvSpPr>
            <p:spPr>
              <a:xfrm>
                <a:off x="2814616" y="3068960"/>
                <a:ext cx="3616759" cy="629083"/>
              </a:xfrm>
              <a:prstGeom prst="rect">
                <a:avLst/>
              </a:prstGeom>
              <a:blipFill rotWithShape="1">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5716696" y="4253739"/>
                <a:ext cx="1771511" cy="6290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1" i="1" smtClean="0">
                              <a:solidFill>
                                <a:srgbClr val="DCA01E"/>
                              </a:solidFill>
                              <a:latin typeface="Cambria Math"/>
                            </a:rPr>
                          </m:ctrlPr>
                        </m:sSubPr>
                        <m:e>
                          <m:acc>
                            <m:accPr>
                              <m:chr m:val="̇"/>
                              <m:ctrlPr>
                                <a:rPr lang="de-DE" b="1" i="1" smtClean="0">
                                  <a:solidFill>
                                    <a:srgbClr val="DCA01E"/>
                                  </a:solidFill>
                                  <a:latin typeface="Cambria Math"/>
                                </a:rPr>
                              </m:ctrlPr>
                            </m:accPr>
                            <m:e>
                              <m:r>
                                <a:rPr lang="de-DE" b="1" i="1" smtClean="0">
                                  <a:solidFill>
                                    <a:srgbClr val="DCA01E"/>
                                  </a:solidFill>
                                  <a:latin typeface="Cambria Math"/>
                                </a:rPr>
                                <m:t>𝒒</m:t>
                              </m:r>
                            </m:e>
                          </m:acc>
                        </m:e>
                        <m:sub>
                          <m:r>
                            <a:rPr lang="de-DE" b="1" i="1" smtClean="0">
                              <a:solidFill>
                                <a:srgbClr val="DCA01E"/>
                              </a:solidFill>
                              <a:latin typeface="Cambria Math"/>
                            </a:rPr>
                            <m:t>𝒓𝒆𝒗</m:t>
                          </m:r>
                        </m:sub>
                      </m:sSub>
                      <m:r>
                        <a:rPr lang="de-DE" b="1" i="1" smtClean="0">
                          <a:solidFill>
                            <a:srgbClr val="DCA01E"/>
                          </a:solidFill>
                          <a:latin typeface="Cambria Math"/>
                        </a:rPr>
                        <m:t>=</m:t>
                      </m:r>
                      <m:r>
                        <a:rPr lang="de-DE" b="1" i="1" smtClean="0">
                          <a:solidFill>
                            <a:srgbClr val="DCA01E"/>
                          </a:solidFill>
                          <a:latin typeface="Cambria Math"/>
                        </a:rPr>
                        <m:t>𝑰𝑻</m:t>
                      </m:r>
                      <m:f>
                        <m:fPr>
                          <m:ctrlPr>
                            <a:rPr lang="de-DE" b="1" i="1">
                              <a:solidFill>
                                <a:srgbClr val="DCA01E"/>
                              </a:solidFill>
                              <a:latin typeface="Cambria Math"/>
                              <a:ea typeface="Cambria Math"/>
                            </a:rPr>
                          </m:ctrlPr>
                        </m:fPr>
                        <m:num>
                          <m:r>
                            <a:rPr lang="de-DE" b="1" i="1">
                              <a:solidFill>
                                <a:srgbClr val="DCA01E"/>
                              </a:solidFill>
                              <a:latin typeface="Cambria Math"/>
                              <a:ea typeface="Cambria Math"/>
                            </a:rPr>
                            <m:t>𝒅</m:t>
                          </m:r>
                          <m:sSub>
                            <m:sSubPr>
                              <m:ctrlPr>
                                <a:rPr lang="de-DE" b="1" i="1">
                                  <a:solidFill>
                                    <a:srgbClr val="DCA01E"/>
                                  </a:solidFill>
                                  <a:latin typeface="Cambria Math"/>
                                  <a:ea typeface="Cambria Math"/>
                                </a:rPr>
                              </m:ctrlPr>
                            </m:sSubPr>
                            <m:e>
                              <m:r>
                                <a:rPr lang="de-DE" b="1" i="1">
                                  <a:solidFill>
                                    <a:srgbClr val="DCA01E"/>
                                  </a:solidFill>
                                  <a:latin typeface="Cambria Math"/>
                                  <a:ea typeface="Cambria Math"/>
                                </a:rPr>
                                <m:t>𝑬</m:t>
                              </m:r>
                            </m:e>
                            <m:sub>
                              <m:r>
                                <a:rPr lang="de-DE" b="1" i="1">
                                  <a:solidFill>
                                    <a:srgbClr val="DCA01E"/>
                                  </a:solidFill>
                                  <a:latin typeface="Cambria Math"/>
                                  <a:ea typeface="Cambria Math"/>
                                </a:rPr>
                                <m:t>𝒆𝒒</m:t>
                              </m:r>
                            </m:sub>
                          </m:sSub>
                        </m:num>
                        <m:den>
                          <m:r>
                            <a:rPr lang="de-DE" b="1" i="1">
                              <a:solidFill>
                                <a:srgbClr val="DCA01E"/>
                              </a:solidFill>
                              <a:latin typeface="Cambria Math"/>
                              <a:ea typeface="Cambria Math"/>
                            </a:rPr>
                            <m:t>𝒅𝑻</m:t>
                          </m:r>
                        </m:den>
                      </m:f>
                    </m:oMath>
                  </m:oMathPara>
                </a14:m>
                <a:endParaRPr lang="de-DE" b="1">
                  <a:solidFill>
                    <a:srgbClr val="DCA01E"/>
                  </a:solidFill>
                </a:endParaRPr>
              </a:p>
            </p:txBody>
          </p:sp>
        </mc:Choice>
        <mc:Fallback xmlns="">
          <p:sp>
            <p:nvSpPr>
              <p:cNvPr id="19" name="Textfeld 18"/>
              <p:cNvSpPr txBox="1">
                <a:spLocks noRot="1" noChangeAspect="1" noMove="1" noResize="1" noEditPoints="1" noAdjustHandles="1" noChangeArrowheads="1" noChangeShapeType="1" noTextEdit="1"/>
              </p:cNvSpPr>
              <p:nvPr/>
            </p:nvSpPr>
            <p:spPr>
              <a:xfrm>
                <a:off x="5716696" y="4253739"/>
                <a:ext cx="1771511" cy="629083"/>
              </a:xfrm>
              <a:prstGeom prst="rect">
                <a:avLst/>
              </a:prstGeom>
              <a:blipFill rotWithShape="1">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Textfeld 19"/>
              <p:cNvSpPr txBox="1"/>
              <p:nvPr/>
            </p:nvSpPr>
            <p:spPr>
              <a:xfrm>
                <a:off x="5602275" y="4887776"/>
                <a:ext cx="2210733" cy="3943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1" i="1" smtClean="0">
                              <a:solidFill>
                                <a:srgbClr val="C00000"/>
                              </a:solidFill>
                              <a:latin typeface="Cambria Math"/>
                            </a:rPr>
                          </m:ctrlPr>
                        </m:sSubPr>
                        <m:e>
                          <m:acc>
                            <m:accPr>
                              <m:chr m:val="̇"/>
                              <m:ctrlPr>
                                <a:rPr lang="de-DE" b="1" i="1" smtClean="0">
                                  <a:solidFill>
                                    <a:srgbClr val="C00000"/>
                                  </a:solidFill>
                                  <a:latin typeface="Cambria Math"/>
                                </a:rPr>
                              </m:ctrlPr>
                            </m:accPr>
                            <m:e>
                              <m:r>
                                <a:rPr lang="de-DE" b="1" i="1" smtClean="0">
                                  <a:solidFill>
                                    <a:srgbClr val="C00000"/>
                                  </a:solidFill>
                                  <a:latin typeface="Cambria Math"/>
                                </a:rPr>
                                <m:t>𝒒</m:t>
                              </m:r>
                            </m:e>
                          </m:acc>
                        </m:e>
                        <m:sub>
                          <m:r>
                            <a:rPr lang="de-DE" b="1" i="1" smtClean="0">
                              <a:solidFill>
                                <a:srgbClr val="C00000"/>
                              </a:solidFill>
                              <a:latin typeface="Cambria Math"/>
                            </a:rPr>
                            <m:t>𝒊𝒓𝒓𝒆𝒗</m:t>
                          </m:r>
                        </m:sub>
                      </m:sSub>
                      <m:r>
                        <a:rPr lang="de-DE" b="1" i="1" smtClean="0">
                          <a:solidFill>
                            <a:srgbClr val="C00000"/>
                          </a:solidFill>
                          <a:latin typeface="Cambria Math"/>
                        </a:rPr>
                        <m:t>=</m:t>
                      </m:r>
                      <m:r>
                        <a:rPr lang="de-DE" b="1" i="1" smtClean="0">
                          <a:solidFill>
                            <a:srgbClr val="C00000"/>
                          </a:solidFill>
                          <a:latin typeface="Cambria Math"/>
                        </a:rPr>
                        <m:t>𝑰</m:t>
                      </m:r>
                      <m:r>
                        <a:rPr lang="de-DE" b="1" i="1" smtClean="0">
                          <a:solidFill>
                            <a:srgbClr val="C00000"/>
                          </a:solidFill>
                          <a:latin typeface="Cambria Math"/>
                        </a:rPr>
                        <m:t>(</m:t>
                      </m:r>
                      <m:sSub>
                        <m:sSubPr>
                          <m:ctrlPr>
                            <a:rPr lang="de-DE" b="1" i="1" smtClean="0">
                              <a:solidFill>
                                <a:srgbClr val="C00000"/>
                              </a:solidFill>
                              <a:latin typeface="Cambria Math"/>
                            </a:rPr>
                          </m:ctrlPr>
                        </m:sSubPr>
                        <m:e>
                          <m:r>
                            <a:rPr lang="de-DE" b="1" i="1" smtClean="0">
                              <a:solidFill>
                                <a:srgbClr val="C00000"/>
                              </a:solidFill>
                              <a:latin typeface="Cambria Math"/>
                            </a:rPr>
                            <m:t>𝑬</m:t>
                          </m:r>
                        </m:e>
                        <m:sub>
                          <m:r>
                            <a:rPr lang="de-DE" b="1" i="1" smtClean="0">
                              <a:solidFill>
                                <a:srgbClr val="C00000"/>
                              </a:solidFill>
                              <a:latin typeface="Cambria Math"/>
                            </a:rPr>
                            <m:t>𝒆𝒒</m:t>
                          </m:r>
                        </m:sub>
                      </m:sSub>
                      <m:r>
                        <a:rPr lang="de-DE" b="1" i="1" smtClean="0">
                          <a:solidFill>
                            <a:srgbClr val="C00000"/>
                          </a:solidFill>
                          <a:latin typeface="Cambria Math"/>
                        </a:rPr>
                        <m:t>−</m:t>
                      </m:r>
                      <m:r>
                        <a:rPr lang="de-DE" b="1" i="1" smtClean="0">
                          <a:solidFill>
                            <a:srgbClr val="C00000"/>
                          </a:solidFill>
                          <a:latin typeface="Cambria Math"/>
                        </a:rPr>
                        <m:t>𝑬</m:t>
                      </m:r>
                      <m:r>
                        <a:rPr lang="de-DE" b="1" i="1" smtClean="0">
                          <a:solidFill>
                            <a:srgbClr val="C00000"/>
                          </a:solidFill>
                          <a:latin typeface="Cambria Math"/>
                        </a:rPr>
                        <m:t>)</m:t>
                      </m:r>
                    </m:oMath>
                  </m:oMathPara>
                </a14:m>
                <a:endParaRPr lang="de-DE" b="1">
                  <a:solidFill>
                    <a:srgbClr val="C00000"/>
                  </a:solidFill>
                </a:endParaRPr>
              </a:p>
            </p:txBody>
          </p:sp>
        </mc:Choice>
        <mc:Fallback xmlns="">
          <p:sp>
            <p:nvSpPr>
              <p:cNvPr id="20" name="Textfeld 19"/>
              <p:cNvSpPr txBox="1">
                <a:spLocks noRot="1" noChangeAspect="1" noMove="1" noResize="1" noEditPoints="1" noAdjustHandles="1" noChangeArrowheads="1" noChangeShapeType="1" noTextEdit="1"/>
              </p:cNvSpPr>
              <p:nvPr/>
            </p:nvSpPr>
            <p:spPr>
              <a:xfrm>
                <a:off x="5602275" y="4887776"/>
                <a:ext cx="2210733" cy="394339"/>
              </a:xfrm>
              <a:prstGeom prst="rect">
                <a:avLst/>
              </a:prstGeom>
              <a:blipFill rotWithShape="1">
                <a:blip r:embed="rId9"/>
                <a:stretch>
                  <a:fillRect b="-781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p:cNvSpPr txBox="1"/>
              <p:nvPr/>
            </p:nvSpPr>
            <p:spPr>
              <a:xfrm>
                <a:off x="5967155" y="5409220"/>
                <a:ext cx="4827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1" i="1" smtClean="0">
                              <a:solidFill>
                                <a:srgbClr val="0070C0"/>
                              </a:solidFill>
                              <a:latin typeface="Cambria Math"/>
                            </a:rPr>
                          </m:ctrlPr>
                        </m:sSubPr>
                        <m:e>
                          <m:acc>
                            <m:accPr>
                              <m:chr m:val="̇"/>
                              <m:ctrlPr>
                                <a:rPr lang="de-DE" b="1" i="1" smtClean="0">
                                  <a:solidFill>
                                    <a:srgbClr val="0070C0"/>
                                  </a:solidFill>
                                  <a:latin typeface="Cambria Math"/>
                                </a:rPr>
                              </m:ctrlPr>
                            </m:accPr>
                            <m:e>
                              <m:r>
                                <a:rPr lang="de-DE" b="1" i="1" smtClean="0">
                                  <a:solidFill>
                                    <a:srgbClr val="0070C0"/>
                                  </a:solidFill>
                                  <a:latin typeface="Cambria Math"/>
                                </a:rPr>
                                <m:t>𝒒</m:t>
                              </m:r>
                            </m:e>
                          </m:acc>
                        </m:e>
                        <m:sub>
                          <m:r>
                            <a:rPr lang="de-DE" b="1" i="1" smtClean="0">
                              <a:solidFill>
                                <a:srgbClr val="0070C0"/>
                              </a:solidFill>
                              <a:latin typeface="Cambria Math"/>
                            </a:rPr>
                            <m:t>𝒔</m:t>
                          </m:r>
                        </m:sub>
                      </m:sSub>
                    </m:oMath>
                  </m:oMathPara>
                </a14:m>
                <a:endParaRPr lang="de-DE" b="1">
                  <a:solidFill>
                    <a:srgbClr val="0070C0"/>
                  </a:solidFill>
                </a:endParaRPr>
              </a:p>
            </p:txBody>
          </p:sp>
        </mc:Choice>
        <mc:Fallback xmlns="">
          <p:sp>
            <p:nvSpPr>
              <p:cNvPr id="21" name="Textfeld 20"/>
              <p:cNvSpPr txBox="1">
                <a:spLocks noRot="1" noChangeAspect="1" noMove="1" noResize="1" noEditPoints="1" noAdjustHandles="1" noChangeArrowheads="1" noChangeShapeType="1" noTextEdit="1"/>
              </p:cNvSpPr>
              <p:nvPr/>
            </p:nvSpPr>
            <p:spPr>
              <a:xfrm>
                <a:off x="5967155" y="5409220"/>
                <a:ext cx="482761" cy="369332"/>
              </a:xfrm>
              <a:prstGeom prst="rect">
                <a:avLst/>
              </a:prstGeom>
              <a:blipFill rotWithShape="1">
                <a:blip r:embed="rId10"/>
                <a:stretch>
                  <a:fillRect b="-6557"/>
                </a:stretch>
              </a:blipFill>
            </p:spPr>
            <p:txBody>
              <a:bodyPr/>
              <a:lstStyle/>
              <a:p>
                <a:r>
                  <a:rPr lang="de-DE">
                    <a:noFill/>
                  </a:rPr>
                  <a:t> </a:t>
                </a:r>
              </a:p>
            </p:txBody>
          </p:sp>
        </mc:Fallback>
      </mc:AlternateContent>
    </p:spTree>
    <p:extLst>
      <p:ext uri="{BB962C8B-B14F-4D97-AF65-F5344CB8AC3E}">
        <p14:creationId xmlns:p14="http://schemas.microsoft.com/office/powerpoint/2010/main" val="4251059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agonal liegende Ecken des Rechtecks abrunden 23"/>
          <p:cNvSpPr/>
          <p:nvPr/>
        </p:nvSpPr>
        <p:spPr>
          <a:xfrm rot="5400000">
            <a:off x="3469377" y="-3101223"/>
            <a:ext cx="765085" cy="7344816"/>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296525" y="359368"/>
            <a:ext cx="3826689" cy="369332"/>
          </a:xfrm>
          <a:prstGeom prst="rect">
            <a:avLst/>
          </a:prstGeom>
          <a:noFill/>
        </p:spPr>
        <p:txBody>
          <a:bodyPr wrap="none" rtlCol="0">
            <a:spAutoFit/>
          </a:bodyPr>
          <a:lstStyle/>
          <a:p>
            <a:r>
              <a:rPr lang="en-GB" b="1" smtClean="0">
                <a:solidFill>
                  <a:schemeClr val="accent1"/>
                </a:solidFill>
              </a:rPr>
              <a:t>Energy balance of our test set up</a:t>
            </a:r>
            <a:endParaRPr lang="de-DE" b="1">
              <a:solidFill>
                <a:schemeClr val="accent1"/>
              </a:solidFill>
            </a:endParaRPr>
          </a:p>
        </p:txBody>
      </p:sp>
      <p:sp>
        <p:nvSpPr>
          <p:cNvPr id="25" name="Textfeld 24"/>
          <p:cNvSpPr txBox="1"/>
          <p:nvPr/>
        </p:nvSpPr>
        <p:spPr>
          <a:xfrm>
            <a:off x="116505" y="6482371"/>
            <a:ext cx="8910990" cy="276999"/>
          </a:xfrm>
          <a:prstGeom prst="rect">
            <a:avLst/>
          </a:prstGeom>
          <a:noFill/>
        </p:spPr>
        <p:txBody>
          <a:bodyPr wrap="square" rtlCol="0">
            <a:spAutoFit/>
          </a:bodyPr>
          <a:lstStyle/>
          <a:p>
            <a:pPr algn="ctr"/>
            <a:r>
              <a:rPr lang="de-DE" sz="1200" dirty="0" smtClean="0">
                <a:solidFill>
                  <a:schemeClr val="bg1">
                    <a:lumMod val="50000"/>
                  </a:schemeClr>
                </a:solidFill>
              </a:rPr>
              <a:t>30.10.2013                                                     E2C </a:t>
            </a:r>
            <a:r>
              <a:rPr lang="de-DE" sz="1200" dirty="0">
                <a:solidFill>
                  <a:schemeClr val="bg1">
                    <a:lumMod val="50000"/>
                  </a:schemeClr>
                </a:solidFill>
              </a:rPr>
              <a:t>2013 - 3rd European </a:t>
            </a:r>
            <a:r>
              <a:rPr lang="de-DE" sz="1200" dirty="0" err="1">
                <a:solidFill>
                  <a:schemeClr val="bg1">
                    <a:lumMod val="50000"/>
                  </a:schemeClr>
                </a:solidFill>
              </a:rPr>
              <a:t>Energy</a:t>
            </a:r>
            <a:r>
              <a:rPr lang="de-DE" sz="1200" dirty="0">
                <a:solidFill>
                  <a:schemeClr val="bg1">
                    <a:lumMod val="50000"/>
                  </a:schemeClr>
                </a:solidFill>
              </a:rPr>
              <a:t> </a:t>
            </a:r>
            <a:r>
              <a:rPr lang="de-DE" sz="1200" dirty="0" smtClean="0">
                <a:solidFill>
                  <a:schemeClr val="bg1">
                    <a:lumMod val="50000"/>
                  </a:schemeClr>
                </a:solidFill>
              </a:rPr>
              <a:t>Conference                                                       07</a:t>
            </a:r>
            <a:endParaRPr lang="de-DE" sz="1200" dirty="0">
              <a:solidFill>
                <a:schemeClr val="bg1">
                  <a:lumMod val="50000"/>
                </a:schemeClr>
              </a:solidFill>
            </a:endParaRPr>
          </a:p>
        </p:txBody>
      </p:sp>
      <p:sp>
        <p:nvSpPr>
          <p:cNvPr id="13" name="Textfeld 12"/>
          <p:cNvSpPr txBox="1"/>
          <p:nvPr/>
        </p:nvSpPr>
        <p:spPr>
          <a:xfrm>
            <a:off x="259955" y="1207494"/>
            <a:ext cx="8272485" cy="646331"/>
          </a:xfrm>
          <a:prstGeom prst="rect">
            <a:avLst/>
          </a:prstGeom>
          <a:noFill/>
        </p:spPr>
        <p:txBody>
          <a:bodyPr wrap="square" rtlCol="0">
            <a:spAutoFit/>
          </a:bodyPr>
          <a:lstStyle/>
          <a:p>
            <a:r>
              <a:rPr lang="en-GB" smtClean="0">
                <a:solidFill>
                  <a:srgbClr val="000000"/>
                </a:solidFill>
              </a:rPr>
              <a:t>Energy balance </a:t>
            </a:r>
            <a:r>
              <a:rPr lang="en-GB" smtClean="0"/>
              <a:t>for a lumped </a:t>
            </a:r>
            <a:r>
              <a:rPr lang="en-GB"/>
              <a:t>heat transfer </a:t>
            </a:r>
            <a:r>
              <a:rPr lang="en-GB" smtClean="0"/>
              <a:t>system under </a:t>
            </a:r>
            <a:r>
              <a:rPr lang="en-GB"/>
              <a:t>natural convective heating </a:t>
            </a:r>
            <a:r>
              <a:rPr lang="en-GB" smtClean="0"/>
              <a:t>conditions and a </a:t>
            </a:r>
            <a:r>
              <a:rPr lang="en-GB" err="1" smtClean="0"/>
              <a:t>Biot</a:t>
            </a:r>
            <a:r>
              <a:rPr lang="en-GB" smtClean="0"/>
              <a:t> number  </a:t>
            </a:r>
            <a:r>
              <a:rPr lang="en-GB" smtClean="0">
                <a:solidFill>
                  <a:srgbClr val="000000"/>
                </a:solidFill>
              </a:rPr>
              <a:t>: </a:t>
            </a:r>
            <a:endParaRPr lang="en-GB" sz="1600">
              <a:solidFill>
                <a:srgbClr val="000000"/>
              </a:solidFill>
            </a:endParaRPr>
          </a:p>
        </p:txBody>
      </p:sp>
      <mc:AlternateContent xmlns:mc="http://schemas.openxmlformats.org/markup-compatibility/2006" xmlns:a14="http://schemas.microsoft.com/office/drawing/2010/main">
        <mc:Choice Requires="a14">
          <p:sp>
            <p:nvSpPr>
              <p:cNvPr id="14" name="Textfeld 13"/>
              <p:cNvSpPr txBox="1"/>
              <p:nvPr/>
            </p:nvSpPr>
            <p:spPr>
              <a:xfrm>
                <a:off x="2824081" y="2978950"/>
                <a:ext cx="3635034" cy="6182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rgbClr val="000000"/>
                              </a:solidFill>
                              <a:latin typeface="Cambria Math"/>
                            </a:rPr>
                          </m:ctrlPr>
                        </m:sSubPr>
                        <m:e>
                          <m:acc>
                            <m:accPr>
                              <m:chr m:val="̇"/>
                              <m:ctrlPr>
                                <a:rPr lang="de-DE" b="0" i="1" smtClean="0">
                                  <a:solidFill>
                                    <a:srgbClr val="000000"/>
                                  </a:solidFill>
                                  <a:latin typeface="Cambria Math"/>
                                </a:rPr>
                              </m:ctrlPr>
                            </m:accPr>
                            <m:e>
                              <m:r>
                                <a:rPr lang="de-DE" b="0" i="1" smtClean="0">
                                  <a:solidFill>
                                    <a:srgbClr val="000000"/>
                                  </a:solidFill>
                                  <a:latin typeface="Cambria Math"/>
                                </a:rPr>
                                <m:t>𝑞</m:t>
                              </m:r>
                            </m:e>
                          </m:acc>
                        </m:e>
                        <m:sub>
                          <m:r>
                            <a:rPr lang="de-DE" b="0" i="1" smtClean="0">
                              <a:solidFill>
                                <a:srgbClr val="000000"/>
                              </a:solidFill>
                              <a:latin typeface="Cambria Math"/>
                            </a:rPr>
                            <m:t>𝑇</m:t>
                          </m:r>
                        </m:sub>
                      </m:sSub>
                      <m:r>
                        <a:rPr lang="de-DE" b="0" i="1" smtClean="0">
                          <a:solidFill>
                            <a:srgbClr val="000000"/>
                          </a:solidFill>
                          <a:latin typeface="Cambria Math"/>
                        </a:rPr>
                        <m:t> </m:t>
                      </m:r>
                      <m:sSub>
                        <m:sSubPr>
                          <m:ctrlPr>
                            <a:rPr lang="de-DE" i="1" smtClean="0">
                              <a:solidFill>
                                <a:srgbClr val="000000"/>
                              </a:solidFill>
                              <a:latin typeface="Cambria Math"/>
                            </a:rPr>
                          </m:ctrlPr>
                        </m:sSubPr>
                        <m:e>
                          <m:r>
                            <a:rPr lang="de-DE" i="1" smtClean="0">
                              <a:solidFill>
                                <a:srgbClr val="000000"/>
                              </a:solidFill>
                              <a:latin typeface="Cambria Math"/>
                            </a:rPr>
                            <m:t>=</m:t>
                          </m:r>
                          <m:r>
                            <m:rPr>
                              <m:nor/>
                            </m:rPr>
                            <a:rPr lang="de-DE" b="0" i="0" smtClean="0">
                              <a:solidFill>
                                <a:srgbClr val="000000"/>
                              </a:solidFill>
                              <a:latin typeface="Cambria Math"/>
                            </a:rPr>
                            <m:t>−</m:t>
                          </m:r>
                          <m:r>
                            <m:rPr>
                              <m:nor/>
                            </m:rPr>
                            <a:rPr lang="en-GB">
                              <a:solidFill>
                                <a:srgbClr val="000000"/>
                              </a:solidFill>
                              <a:latin typeface="Symbol" pitchFamily="18" charset="2"/>
                              <a:cs typeface="Calibri" pitchFamily="34" charset="0"/>
                            </a:rPr>
                            <m:t>a</m:t>
                          </m:r>
                          <m:r>
                            <m:rPr>
                              <m:nor/>
                            </m:rPr>
                            <a:rPr lang="en-GB" baseline="-25000">
                              <a:solidFill>
                                <a:srgbClr val="000000"/>
                              </a:solidFill>
                              <a:cs typeface="Calibri" pitchFamily="34" charset="0"/>
                            </a:rPr>
                            <m:t>ARC</m:t>
                          </m:r>
                          <m:r>
                            <a:rPr lang="de-DE" i="1" baseline="-25000" smtClean="0">
                              <a:solidFill>
                                <a:srgbClr val="000000"/>
                              </a:solidFill>
                              <a:latin typeface="Cambria Math"/>
                              <a:cs typeface="Calibri" pitchFamily="34" charset="0"/>
                            </a:rPr>
                            <m:t> </m:t>
                          </m:r>
                          <m:r>
                            <a:rPr lang="de-DE" i="1">
                              <a:solidFill>
                                <a:srgbClr val="000000"/>
                              </a:solidFill>
                              <a:latin typeface="Cambria Math"/>
                            </a:rPr>
                            <m:t>(</m:t>
                          </m:r>
                          <m:r>
                            <a:rPr lang="de-DE" i="1">
                              <a:solidFill>
                                <a:srgbClr val="000000"/>
                              </a:solidFill>
                              <a:latin typeface="Cambria Math"/>
                            </a:rPr>
                            <m:t>𝑇</m:t>
                          </m:r>
                          <m:r>
                            <a:rPr lang="de-DE" i="1">
                              <a:solidFill>
                                <a:srgbClr val="000000"/>
                              </a:solidFill>
                              <a:latin typeface="Cambria Math"/>
                            </a:rPr>
                            <m:t>−</m:t>
                          </m:r>
                          <m:sSub>
                            <m:sSubPr>
                              <m:ctrlPr>
                                <a:rPr lang="de-DE" i="1">
                                  <a:solidFill>
                                    <a:srgbClr val="000000"/>
                                  </a:solidFill>
                                  <a:latin typeface="Cambria Math"/>
                                </a:rPr>
                              </m:ctrlPr>
                            </m:sSubPr>
                            <m:e>
                              <m:r>
                                <a:rPr lang="de-DE" i="1">
                                  <a:solidFill>
                                    <a:srgbClr val="000000"/>
                                  </a:solidFill>
                                  <a:latin typeface="Cambria Math"/>
                                </a:rPr>
                                <m:t>𝑇</m:t>
                              </m:r>
                            </m:e>
                            <m:sub>
                              <m:r>
                                <a:rPr lang="de-DE" i="1">
                                  <a:solidFill>
                                    <a:srgbClr val="000000"/>
                                  </a:solidFill>
                                  <a:latin typeface="Cambria Math"/>
                                </a:rPr>
                                <m:t>𝑒𝑛𝑣</m:t>
                              </m:r>
                            </m:sub>
                          </m:sSub>
                          <m:r>
                            <m:rPr>
                              <m:nor/>
                            </m:rPr>
                            <a:rPr lang="de-DE">
                              <a:solidFill>
                                <a:srgbClr val="000000"/>
                              </a:solidFill>
                            </a:rPr>
                            <m:t>) </m:t>
                          </m:r>
                          <m:r>
                            <a:rPr lang="de-DE" i="1" smtClean="0">
                              <a:solidFill>
                                <a:srgbClr val="000000"/>
                              </a:solidFill>
                              <a:latin typeface="Cambria Math"/>
                            </a:rPr>
                            <m:t>+</m:t>
                          </m:r>
                          <m:r>
                            <a:rPr lang="de-DE" i="1" smtClean="0">
                              <a:solidFill>
                                <a:srgbClr val="000000"/>
                              </a:solidFill>
                              <a:latin typeface="Cambria Math"/>
                            </a:rPr>
                            <m:t>𝑚</m:t>
                          </m:r>
                          <m:r>
                            <a:rPr lang="de-DE" i="1" smtClean="0">
                              <a:solidFill>
                                <a:srgbClr val="000000"/>
                              </a:solidFill>
                              <a:latin typeface="Cambria Math"/>
                            </a:rPr>
                            <m:t> </m:t>
                          </m:r>
                          <m:r>
                            <a:rPr lang="de-DE" i="1">
                              <a:solidFill>
                                <a:srgbClr val="000000"/>
                              </a:solidFill>
                              <a:latin typeface="Cambria Math"/>
                            </a:rPr>
                            <m:t>𝑐</m:t>
                          </m:r>
                        </m:e>
                        <m:sub>
                          <m:r>
                            <a:rPr lang="de-DE" i="1">
                              <a:solidFill>
                                <a:srgbClr val="000000"/>
                              </a:solidFill>
                              <a:latin typeface="Cambria Math"/>
                            </a:rPr>
                            <m:t>𝑝</m:t>
                          </m:r>
                        </m:sub>
                      </m:sSub>
                      <m:f>
                        <m:fPr>
                          <m:ctrlPr>
                            <a:rPr lang="de-DE" i="1">
                              <a:solidFill>
                                <a:srgbClr val="000000"/>
                              </a:solidFill>
                              <a:latin typeface="Cambria Math"/>
                            </a:rPr>
                          </m:ctrlPr>
                        </m:fPr>
                        <m:num>
                          <m:r>
                            <a:rPr lang="de-DE" i="1">
                              <a:solidFill>
                                <a:srgbClr val="000000"/>
                              </a:solidFill>
                              <a:latin typeface="Cambria Math"/>
                            </a:rPr>
                            <m:t>𝑑𝑇</m:t>
                          </m:r>
                        </m:num>
                        <m:den>
                          <m:r>
                            <a:rPr lang="de-DE" i="1">
                              <a:solidFill>
                                <a:srgbClr val="000000"/>
                              </a:solidFill>
                              <a:latin typeface="Cambria Math"/>
                            </a:rPr>
                            <m:t>𝑑𝑡</m:t>
                          </m:r>
                        </m:den>
                      </m:f>
                    </m:oMath>
                  </m:oMathPara>
                </a14:m>
                <a:endParaRPr lang="de-DE">
                  <a:solidFill>
                    <a:srgbClr val="000000"/>
                  </a:solidFill>
                </a:endParaRPr>
              </a:p>
            </p:txBody>
          </p:sp>
        </mc:Choice>
        <mc:Fallback xmlns="">
          <p:sp>
            <p:nvSpPr>
              <p:cNvPr id="14" name="Textfeld 13"/>
              <p:cNvSpPr txBox="1">
                <a:spLocks noRot="1" noChangeAspect="1" noMove="1" noResize="1" noEditPoints="1" noAdjustHandles="1" noChangeArrowheads="1" noChangeShapeType="1" noTextEdit="1"/>
              </p:cNvSpPr>
              <p:nvPr/>
            </p:nvSpPr>
            <p:spPr>
              <a:xfrm>
                <a:off x="2824081" y="2978950"/>
                <a:ext cx="3635034" cy="618246"/>
              </a:xfrm>
              <a:prstGeom prst="rect">
                <a:avLst/>
              </a:prstGeom>
              <a:blipFill rotWithShape="1">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7" name="Textfeld 26"/>
              <p:cNvSpPr txBox="1"/>
              <p:nvPr/>
            </p:nvSpPr>
            <p:spPr>
              <a:xfrm>
                <a:off x="2910996" y="2135679"/>
                <a:ext cx="3461204" cy="6182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a:solidFill>
                                <a:srgbClr val="000000"/>
                              </a:solidFill>
                              <a:latin typeface="Cambria Math"/>
                            </a:rPr>
                          </m:ctrlPr>
                        </m:sSubPr>
                        <m:e>
                          <m:r>
                            <a:rPr lang="de-DE" i="1" smtClean="0">
                              <a:solidFill>
                                <a:srgbClr val="000000"/>
                              </a:solidFill>
                              <a:latin typeface="Cambria Math"/>
                            </a:rPr>
                            <m:t>𝑚</m:t>
                          </m:r>
                          <m:r>
                            <a:rPr lang="de-DE" i="1" smtClean="0">
                              <a:solidFill>
                                <a:srgbClr val="000000"/>
                              </a:solidFill>
                              <a:latin typeface="Cambria Math"/>
                            </a:rPr>
                            <m:t> </m:t>
                          </m:r>
                          <m:r>
                            <a:rPr lang="de-DE" i="1">
                              <a:solidFill>
                                <a:srgbClr val="000000"/>
                              </a:solidFill>
                              <a:latin typeface="Cambria Math"/>
                            </a:rPr>
                            <m:t>𝑐</m:t>
                          </m:r>
                        </m:e>
                        <m:sub>
                          <m:r>
                            <a:rPr lang="de-DE" i="1">
                              <a:solidFill>
                                <a:srgbClr val="000000"/>
                              </a:solidFill>
                              <a:latin typeface="Cambria Math"/>
                            </a:rPr>
                            <m:t>𝑝</m:t>
                          </m:r>
                        </m:sub>
                      </m:sSub>
                      <m:f>
                        <m:fPr>
                          <m:ctrlPr>
                            <a:rPr lang="de-DE" i="1">
                              <a:solidFill>
                                <a:srgbClr val="000000"/>
                              </a:solidFill>
                              <a:latin typeface="Cambria Math"/>
                            </a:rPr>
                          </m:ctrlPr>
                        </m:fPr>
                        <m:num>
                          <m:r>
                            <a:rPr lang="de-DE" i="1">
                              <a:solidFill>
                                <a:srgbClr val="000000"/>
                              </a:solidFill>
                              <a:latin typeface="Cambria Math"/>
                            </a:rPr>
                            <m:t>𝑑𝑇</m:t>
                          </m:r>
                        </m:num>
                        <m:den>
                          <m:r>
                            <a:rPr lang="de-DE" i="1">
                              <a:solidFill>
                                <a:srgbClr val="000000"/>
                              </a:solidFill>
                              <a:latin typeface="Cambria Math"/>
                            </a:rPr>
                            <m:t>𝑑𝑡</m:t>
                          </m:r>
                        </m:den>
                      </m:f>
                      <m:r>
                        <a:rPr lang="de-DE" i="1" smtClean="0">
                          <a:solidFill>
                            <a:srgbClr val="000000"/>
                          </a:solidFill>
                          <a:latin typeface="Cambria Math"/>
                        </a:rPr>
                        <m:t>=</m:t>
                      </m:r>
                      <m:acc>
                        <m:accPr>
                          <m:chr m:val="̇"/>
                          <m:ctrlPr>
                            <a:rPr lang="de-DE" i="1">
                              <a:solidFill>
                                <a:srgbClr val="000000"/>
                              </a:solidFill>
                              <a:latin typeface="Cambria Math"/>
                              <a:ea typeface="Cambria Math" pitchFamily="18" charset="0"/>
                            </a:rPr>
                          </m:ctrlPr>
                        </m:accPr>
                        <m:e>
                          <m:r>
                            <a:rPr lang="de-DE" i="1">
                              <a:solidFill>
                                <a:srgbClr val="000000"/>
                              </a:solidFill>
                              <a:latin typeface="Cambria Math"/>
                              <a:ea typeface="Cambria Math" pitchFamily="18" charset="0"/>
                            </a:rPr>
                            <m:t>𝑞</m:t>
                          </m:r>
                        </m:e>
                      </m:acc>
                      <m:r>
                        <a:rPr lang="de-DE" i="1" baseline="-25000">
                          <a:solidFill>
                            <a:srgbClr val="000000"/>
                          </a:solidFill>
                          <a:latin typeface="Cambria Math"/>
                          <a:ea typeface="Cambria Math" pitchFamily="18" charset="0"/>
                        </a:rPr>
                        <m:t>𝑇</m:t>
                      </m:r>
                      <m:r>
                        <a:rPr lang="de-DE" i="1">
                          <a:solidFill>
                            <a:srgbClr val="000000"/>
                          </a:solidFill>
                          <a:latin typeface="Cambria Math"/>
                        </a:rPr>
                        <m:t>−</m:t>
                      </m:r>
                      <m:r>
                        <m:rPr>
                          <m:nor/>
                        </m:rPr>
                        <a:rPr lang="de-DE">
                          <a:solidFill>
                            <a:srgbClr val="000000"/>
                          </a:solidFill>
                          <a:latin typeface="Cambria Math"/>
                        </a:rPr>
                        <m:t> </m:t>
                      </m:r>
                      <m:r>
                        <m:rPr>
                          <m:nor/>
                        </m:rPr>
                        <a:rPr lang="en-GB">
                          <a:solidFill>
                            <a:srgbClr val="000000"/>
                          </a:solidFill>
                          <a:latin typeface="Symbol" pitchFamily="18" charset="2"/>
                          <a:cs typeface="Calibri" pitchFamily="34" charset="0"/>
                        </a:rPr>
                        <m:t>a</m:t>
                      </m:r>
                      <m:r>
                        <m:rPr>
                          <m:nor/>
                        </m:rPr>
                        <a:rPr lang="en-GB" baseline="-25000">
                          <a:solidFill>
                            <a:srgbClr val="000000"/>
                          </a:solidFill>
                          <a:cs typeface="Calibri" pitchFamily="34" charset="0"/>
                        </a:rPr>
                        <m:t>ARC</m:t>
                      </m:r>
                      <m:r>
                        <a:rPr lang="de-DE" i="1" baseline="-25000">
                          <a:solidFill>
                            <a:srgbClr val="000000"/>
                          </a:solidFill>
                          <a:latin typeface="Cambria Math"/>
                          <a:cs typeface="Calibri" pitchFamily="34" charset="0"/>
                        </a:rPr>
                        <m:t> </m:t>
                      </m:r>
                      <m:r>
                        <a:rPr lang="de-DE" i="1">
                          <a:solidFill>
                            <a:srgbClr val="000000"/>
                          </a:solidFill>
                          <a:latin typeface="Cambria Math"/>
                        </a:rPr>
                        <m:t>(</m:t>
                      </m:r>
                      <m:r>
                        <a:rPr lang="de-DE" i="1">
                          <a:solidFill>
                            <a:srgbClr val="000000"/>
                          </a:solidFill>
                          <a:latin typeface="Cambria Math"/>
                        </a:rPr>
                        <m:t>𝑇</m:t>
                      </m:r>
                      <m:r>
                        <a:rPr lang="de-DE" i="1">
                          <a:solidFill>
                            <a:srgbClr val="000000"/>
                          </a:solidFill>
                          <a:latin typeface="Cambria Math"/>
                        </a:rPr>
                        <m:t>−</m:t>
                      </m:r>
                      <m:sSub>
                        <m:sSubPr>
                          <m:ctrlPr>
                            <a:rPr lang="de-DE" i="1">
                              <a:solidFill>
                                <a:srgbClr val="000000"/>
                              </a:solidFill>
                              <a:latin typeface="Cambria Math"/>
                            </a:rPr>
                          </m:ctrlPr>
                        </m:sSubPr>
                        <m:e>
                          <m:r>
                            <a:rPr lang="de-DE" i="1">
                              <a:solidFill>
                                <a:srgbClr val="000000"/>
                              </a:solidFill>
                              <a:latin typeface="Cambria Math"/>
                            </a:rPr>
                            <m:t>𝑇</m:t>
                          </m:r>
                        </m:e>
                        <m:sub>
                          <m:r>
                            <a:rPr lang="de-DE" i="1">
                              <a:solidFill>
                                <a:srgbClr val="000000"/>
                              </a:solidFill>
                              <a:latin typeface="Cambria Math"/>
                            </a:rPr>
                            <m:t>𝑒𝑛𝑣</m:t>
                          </m:r>
                        </m:sub>
                      </m:sSub>
                      <m:r>
                        <m:rPr>
                          <m:nor/>
                        </m:rPr>
                        <a:rPr lang="de-DE">
                          <a:solidFill>
                            <a:srgbClr val="000000"/>
                          </a:solidFill>
                        </a:rPr>
                        <m:t>) </m:t>
                      </m:r>
                    </m:oMath>
                  </m:oMathPara>
                </a14:m>
                <a:endParaRPr lang="de-DE">
                  <a:solidFill>
                    <a:srgbClr val="000000"/>
                  </a:solidFill>
                </a:endParaRPr>
              </a:p>
            </p:txBody>
          </p:sp>
        </mc:Choice>
        <mc:Fallback xmlns="">
          <p:sp>
            <p:nvSpPr>
              <p:cNvPr id="27" name="Textfeld 26"/>
              <p:cNvSpPr txBox="1">
                <a:spLocks noRot="1" noChangeAspect="1" noMove="1" noResize="1" noEditPoints="1" noAdjustHandles="1" noChangeArrowheads="1" noChangeShapeType="1" noTextEdit="1"/>
              </p:cNvSpPr>
              <p:nvPr/>
            </p:nvSpPr>
            <p:spPr>
              <a:xfrm>
                <a:off x="2910996" y="2135679"/>
                <a:ext cx="3461204" cy="618246"/>
              </a:xfrm>
              <a:prstGeom prst="rect">
                <a:avLst/>
              </a:prstGeom>
              <a:blipFill rotWithShape="1">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Textfeld 27"/>
              <p:cNvSpPr txBox="1"/>
              <p:nvPr/>
            </p:nvSpPr>
            <p:spPr>
              <a:xfrm>
                <a:off x="2321750" y="5184195"/>
                <a:ext cx="4889013" cy="663607"/>
              </a:xfrm>
              <a:prstGeom prst="rect">
                <a:avLst/>
              </a:prstGeom>
              <a:solidFill>
                <a:schemeClr val="accent1">
                  <a:lumMod val="20000"/>
                  <a:lumOff val="80000"/>
                </a:schemeClr>
              </a:solidFill>
              <a:ln>
                <a:solidFill>
                  <a:schemeClr val="tx1"/>
                </a:solidFill>
              </a:ln>
            </p:spPr>
            <p:txBody>
              <a:bodyPr wrap="none" lIns="72000" tIns="144000" rIns="72000" bIns="144000" rtlCol="0">
                <a:spAutoFit/>
              </a:bodyPr>
              <a:lstStyle/>
              <a:p>
                <a14:m>
                  <m:oMath xmlns:m="http://schemas.openxmlformats.org/officeDocument/2006/math">
                    <m:sSub>
                      <m:sSubPr>
                        <m:ctrlPr>
                          <a:rPr lang="de-DE" i="1" smtClean="0">
                            <a:solidFill>
                              <a:srgbClr val="000000"/>
                            </a:solidFill>
                            <a:latin typeface="Cambria Math"/>
                          </a:rPr>
                        </m:ctrlPr>
                      </m:sSubPr>
                      <m:e>
                        <m:r>
                          <a:rPr lang="de-DE" i="1" smtClean="0">
                            <a:solidFill>
                              <a:srgbClr val="000000"/>
                            </a:solidFill>
                            <a:latin typeface="Cambria Math"/>
                          </a:rPr>
                          <m:t>𝑞</m:t>
                        </m:r>
                      </m:e>
                      <m:sub>
                        <m:r>
                          <a:rPr lang="de-DE" i="1" smtClean="0">
                            <a:solidFill>
                              <a:srgbClr val="000000"/>
                            </a:solidFill>
                            <a:latin typeface="Cambria Math"/>
                          </a:rPr>
                          <m:t>𝑇</m:t>
                        </m:r>
                      </m:sub>
                    </m:sSub>
                    <m:r>
                      <a:rPr lang="de-DE" i="1" smtClean="0">
                        <a:solidFill>
                          <a:srgbClr val="000000"/>
                        </a:solidFill>
                        <a:latin typeface="Cambria Math"/>
                      </a:rPr>
                      <m:t> </m:t>
                    </m:r>
                  </m:oMath>
                </a14:m>
                <a:r>
                  <a:rPr lang="en-GB" smtClean="0">
                    <a:solidFill>
                      <a:srgbClr val="000000"/>
                    </a:solidFill>
                    <a:latin typeface="Cambria Math" pitchFamily="18" charset="0"/>
                    <a:ea typeface="Cambria Math" pitchFamily="18" charset="0"/>
                    <a:cs typeface="Calibri" pitchFamily="34" charset="0"/>
                  </a:rPr>
                  <a:t>= </a:t>
                </a:r>
                <a14:m>
                  <m:oMath xmlns:m="http://schemas.openxmlformats.org/officeDocument/2006/math">
                    <m:r>
                      <m:rPr>
                        <m:nor/>
                      </m:rPr>
                      <a:rPr lang="en-GB" smtClean="0">
                        <a:solidFill>
                          <a:srgbClr val="000000"/>
                        </a:solidFill>
                        <a:latin typeface="Symbol" pitchFamily="18" charset="2"/>
                        <a:cs typeface="Calibri" pitchFamily="34" charset="0"/>
                      </a:rPr>
                      <m:t>a</m:t>
                    </m:r>
                    <m:r>
                      <m:rPr>
                        <m:nor/>
                      </m:rPr>
                      <a:rPr lang="en-GB" baseline="-25000" smtClean="0">
                        <a:solidFill>
                          <a:srgbClr val="000000"/>
                        </a:solidFill>
                        <a:cs typeface="Calibri" pitchFamily="34" charset="0"/>
                      </a:rPr>
                      <m:t>ARC</m:t>
                    </m:r>
                    <m:nary>
                      <m:naryPr>
                        <m:limLoc m:val="undOvr"/>
                        <m:ctrlPr>
                          <a:rPr lang="de-DE" i="1" smtClean="0">
                            <a:solidFill>
                              <a:srgbClr val="000000"/>
                            </a:solidFill>
                            <a:latin typeface="Cambria Math"/>
                          </a:rPr>
                        </m:ctrlPr>
                      </m:naryPr>
                      <m:sub>
                        <m:r>
                          <m:rPr>
                            <m:brk m:alnAt="24"/>
                          </m:rPr>
                          <a:rPr lang="de-DE" i="1" smtClean="0">
                            <a:solidFill>
                              <a:srgbClr val="000000"/>
                            </a:solidFill>
                            <a:latin typeface="Cambria Math"/>
                          </a:rPr>
                          <m:t>0</m:t>
                        </m:r>
                      </m:sub>
                      <m:sup>
                        <m:r>
                          <a:rPr lang="de-DE" i="1" smtClean="0">
                            <a:solidFill>
                              <a:srgbClr val="000000"/>
                            </a:solidFill>
                            <a:latin typeface="Cambria Math"/>
                          </a:rPr>
                          <m:t>𝑡</m:t>
                        </m:r>
                      </m:sup>
                      <m:e>
                        <m:r>
                          <a:rPr lang="de-DE" i="1" baseline="-25000">
                            <a:solidFill>
                              <a:srgbClr val="000000"/>
                            </a:solidFill>
                            <a:latin typeface="Cambria Math"/>
                            <a:cs typeface="Calibri" pitchFamily="34" charset="0"/>
                          </a:rPr>
                          <m:t> </m:t>
                        </m:r>
                        <m:r>
                          <a:rPr lang="de-DE" i="1">
                            <a:solidFill>
                              <a:srgbClr val="000000"/>
                            </a:solidFill>
                            <a:latin typeface="Cambria Math"/>
                          </a:rPr>
                          <m:t>(</m:t>
                        </m:r>
                        <m:r>
                          <a:rPr lang="de-DE" i="1">
                            <a:solidFill>
                              <a:srgbClr val="000000"/>
                            </a:solidFill>
                            <a:latin typeface="Cambria Math"/>
                          </a:rPr>
                          <m:t>𝑇</m:t>
                        </m:r>
                        <m:r>
                          <a:rPr lang="de-DE" i="1">
                            <a:solidFill>
                              <a:srgbClr val="000000"/>
                            </a:solidFill>
                            <a:latin typeface="Cambria Math"/>
                          </a:rPr>
                          <m:t>−</m:t>
                        </m:r>
                        <m:sSub>
                          <m:sSubPr>
                            <m:ctrlPr>
                              <a:rPr lang="de-DE" i="1">
                                <a:solidFill>
                                  <a:srgbClr val="000000"/>
                                </a:solidFill>
                                <a:latin typeface="Cambria Math"/>
                              </a:rPr>
                            </m:ctrlPr>
                          </m:sSubPr>
                          <m:e>
                            <m:r>
                              <a:rPr lang="de-DE" i="1">
                                <a:solidFill>
                                  <a:srgbClr val="000000"/>
                                </a:solidFill>
                                <a:latin typeface="Cambria Math"/>
                              </a:rPr>
                              <m:t>𝑇</m:t>
                            </m:r>
                          </m:e>
                          <m:sub>
                            <m:r>
                              <a:rPr lang="de-DE" i="1">
                                <a:solidFill>
                                  <a:srgbClr val="000000"/>
                                </a:solidFill>
                                <a:latin typeface="Cambria Math"/>
                              </a:rPr>
                              <m:t>𝑒𝑛𝑣</m:t>
                            </m:r>
                          </m:sub>
                        </m:sSub>
                        <m:r>
                          <m:rPr>
                            <m:nor/>
                          </m:rPr>
                          <a:rPr lang="de-DE">
                            <a:solidFill>
                              <a:srgbClr val="000000"/>
                            </a:solidFill>
                          </a:rPr>
                          <m:t>)</m:t>
                        </m:r>
                        <m:r>
                          <a:rPr lang="de-DE" i="1" smtClean="0">
                            <a:solidFill>
                              <a:srgbClr val="000000"/>
                            </a:solidFill>
                            <a:latin typeface="Cambria Math"/>
                          </a:rPr>
                          <m:t> </m:t>
                        </m:r>
                        <m:r>
                          <a:rPr lang="de-DE" i="1" smtClean="0">
                            <a:solidFill>
                              <a:srgbClr val="000000"/>
                            </a:solidFill>
                            <a:latin typeface="Cambria Math"/>
                          </a:rPr>
                          <m:t>𝑑𝑡</m:t>
                        </m:r>
                      </m:e>
                    </m:nary>
                    <m:r>
                      <a:rPr lang="de-DE" smtClean="0">
                        <a:solidFill>
                          <a:srgbClr val="000000"/>
                        </a:solidFill>
                        <a:latin typeface="Cambria Math"/>
                      </a:rPr>
                      <m:t>+</m:t>
                    </m:r>
                    <m:sSub>
                      <m:sSubPr>
                        <m:ctrlPr>
                          <a:rPr lang="de-DE" i="1">
                            <a:solidFill>
                              <a:srgbClr val="000000"/>
                            </a:solidFill>
                            <a:latin typeface="Cambria Math"/>
                          </a:rPr>
                        </m:ctrlPr>
                      </m:sSubPr>
                      <m:e>
                        <m:r>
                          <a:rPr lang="de-DE" i="1">
                            <a:solidFill>
                              <a:srgbClr val="000000"/>
                            </a:solidFill>
                            <a:latin typeface="Cambria Math"/>
                          </a:rPr>
                          <m:t>𝑚</m:t>
                        </m:r>
                        <m:r>
                          <a:rPr lang="de-DE" i="1">
                            <a:solidFill>
                              <a:srgbClr val="000000"/>
                            </a:solidFill>
                            <a:latin typeface="Cambria Math"/>
                          </a:rPr>
                          <m:t> </m:t>
                        </m:r>
                        <m:r>
                          <a:rPr lang="de-DE" i="1">
                            <a:solidFill>
                              <a:srgbClr val="000000"/>
                            </a:solidFill>
                            <a:latin typeface="Cambria Math"/>
                          </a:rPr>
                          <m:t>𝑐</m:t>
                        </m:r>
                      </m:e>
                      <m:sub>
                        <m:r>
                          <a:rPr lang="de-DE" i="1">
                            <a:solidFill>
                              <a:srgbClr val="000000"/>
                            </a:solidFill>
                            <a:latin typeface="Cambria Math"/>
                          </a:rPr>
                          <m:t>𝑝</m:t>
                        </m:r>
                      </m:sub>
                    </m:sSub>
                  </m:oMath>
                </a14:m>
                <a:r>
                  <a:rPr lang="de-DE" smtClean="0">
                    <a:solidFill>
                      <a:srgbClr val="000000"/>
                    </a:solidFill>
                  </a:rPr>
                  <a:t> </a:t>
                </a:r>
                <a14:m>
                  <m:oMath xmlns:m="http://schemas.openxmlformats.org/officeDocument/2006/math">
                    <m:d>
                      <m:dPr>
                        <m:begChr m:val="["/>
                        <m:endChr m:val="]"/>
                        <m:ctrlPr>
                          <a:rPr lang="de-DE" i="1" smtClean="0">
                            <a:solidFill>
                              <a:srgbClr val="000000"/>
                            </a:solidFill>
                            <a:latin typeface="Cambria Math"/>
                          </a:rPr>
                        </m:ctrlPr>
                      </m:dPr>
                      <m:e>
                        <m:r>
                          <a:rPr lang="de-DE" i="1">
                            <a:solidFill>
                              <a:srgbClr val="000000"/>
                            </a:solidFill>
                            <a:latin typeface="Cambria Math"/>
                          </a:rPr>
                          <m:t>𝑇</m:t>
                        </m:r>
                        <m:d>
                          <m:dPr>
                            <m:ctrlPr>
                              <a:rPr lang="de-DE" i="1">
                                <a:solidFill>
                                  <a:srgbClr val="000000"/>
                                </a:solidFill>
                                <a:latin typeface="Cambria Math"/>
                              </a:rPr>
                            </m:ctrlPr>
                          </m:dPr>
                          <m:e>
                            <m:r>
                              <a:rPr lang="de-DE" i="1">
                                <a:solidFill>
                                  <a:srgbClr val="000000"/>
                                </a:solidFill>
                                <a:latin typeface="Cambria Math"/>
                              </a:rPr>
                              <m:t>𝑡</m:t>
                            </m:r>
                          </m:e>
                        </m:d>
                        <m:r>
                          <a:rPr lang="de-DE" i="1">
                            <a:solidFill>
                              <a:srgbClr val="000000"/>
                            </a:solidFill>
                            <a:latin typeface="Cambria Math"/>
                          </a:rPr>
                          <m:t>−</m:t>
                        </m:r>
                        <m:r>
                          <a:rPr lang="de-DE" i="1">
                            <a:solidFill>
                              <a:srgbClr val="000000"/>
                            </a:solidFill>
                            <a:latin typeface="Cambria Math"/>
                          </a:rPr>
                          <m:t>𝑇</m:t>
                        </m:r>
                        <m:d>
                          <m:dPr>
                            <m:ctrlPr>
                              <a:rPr lang="de-DE" i="1">
                                <a:solidFill>
                                  <a:srgbClr val="000000"/>
                                </a:solidFill>
                                <a:latin typeface="Cambria Math"/>
                              </a:rPr>
                            </m:ctrlPr>
                          </m:dPr>
                          <m:e>
                            <m:r>
                              <a:rPr lang="de-DE" i="1">
                                <a:solidFill>
                                  <a:srgbClr val="000000"/>
                                </a:solidFill>
                                <a:latin typeface="Cambria Math"/>
                              </a:rPr>
                              <m:t>0</m:t>
                            </m:r>
                          </m:e>
                        </m:d>
                      </m:e>
                    </m:d>
                  </m:oMath>
                </a14:m>
                <a:endParaRPr lang="de-DE">
                  <a:solidFill>
                    <a:srgbClr val="000000"/>
                  </a:solidFill>
                  <a:latin typeface="Cambria Math" pitchFamily="18" charset="0"/>
                  <a:ea typeface="Cambria Math" pitchFamily="18" charset="0"/>
                </a:endParaRPr>
              </a:p>
            </p:txBody>
          </p:sp>
        </mc:Choice>
        <mc:Fallback xmlns="">
          <p:sp>
            <p:nvSpPr>
              <p:cNvPr id="28" name="Textfeld 27"/>
              <p:cNvSpPr txBox="1">
                <a:spLocks noRot="1" noChangeAspect="1" noMove="1" noResize="1" noEditPoints="1" noAdjustHandles="1" noChangeArrowheads="1" noChangeShapeType="1" noTextEdit="1"/>
              </p:cNvSpPr>
              <p:nvPr/>
            </p:nvSpPr>
            <p:spPr>
              <a:xfrm>
                <a:off x="2321750" y="5184195"/>
                <a:ext cx="4889013" cy="663607"/>
              </a:xfrm>
              <a:prstGeom prst="rect">
                <a:avLst/>
              </a:prstGeom>
              <a:blipFill rotWithShape="1">
                <a:blip r:embed="rId5"/>
                <a:stretch>
                  <a:fillRect l="-124" t="-56757" b="-102703"/>
                </a:stretch>
              </a:blipFill>
              <a:ln>
                <a:solidFill>
                  <a:schemeClr val="tx1"/>
                </a:solidFill>
              </a:ln>
            </p:spPr>
            <p:txBody>
              <a:bodyPr/>
              <a:lstStyle/>
              <a:p>
                <a:r>
                  <a:rPr lang="de-DE">
                    <a:noFill/>
                  </a:rPr>
                  <a:t> </a:t>
                </a:r>
              </a:p>
            </p:txBody>
          </p:sp>
        </mc:Fallback>
      </mc:AlternateContent>
      <p:sp>
        <p:nvSpPr>
          <p:cNvPr id="29" name="Rechteck 28"/>
          <p:cNvSpPr/>
          <p:nvPr/>
        </p:nvSpPr>
        <p:spPr>
          <a:xfrm>
            <a:off x="179511" y="4644135"/>
            <a:ext cx="2467407" cy="369332"/>
          </a:xfrm>
          <a:prstGeom prst="rect">
            <a:avLst/>
          </a:prstGeom>
        </p:spPr>
        <p:txBody>
          <a:bodyPr wrap="none">
            <a:spAutoFit/>
          </a:bodyPr>
          <a:lstStyle/>
          <a:p>
            <a:r>
              <a:rPr lang="en-US" dirty="0" smtClean="0">
                <a:solidFill>
                  <a:srgbClr val="000000"/>
                </a:solidFill>
              </a:rPr>
              <a:t>Total heat generation: </a:t>
            </a:r>
            <a:endParaRPr lang="en-US" dirty="0">
              <a:solidFill>
                <a:srgbClr val="000000"/>
              </a:solidFill>
            </a:endParaRPr>
          </a:p>
        </p:txBody>
      </p:sp>
      <mc:AlternateContent xmlns:mc="http://schemas.openxmlformats.org/markup-compatibility/2006" xmlns:a14="http://schemas.microsoft.com/office/drawing/2010/main">
        <mc:Choice Requires="a14">
          <p:sp>
            <p:nvSpPr>
              <p:cNvPr id="31" name="Textfeld 30"/>
              <p:cNvSpPr txBox="1"/>
              <p:nvPr/>
            </p:nvSpPr>
            <p:spPr>
              <a:xfrm>
                <a:off x="1696908" y="4139788"/>
                <a:ext cx="2581028" cy="369332"/>
              </a:xfrm>
              <a:prstGeom prst="rect">
                <a:avLst/>
              </a:prstGeom>
              <a:noFill/>
            </p:spPr>
            <p:txBody>
              <a:bodyPr wrap="none" rtlCol="0">
                <a:spAutoFit/>
              </a:bodyPr>
              <a:lstStyle/>
              <a:p>
                <a:r>
                  <a:rPr lang="en-US" dirty="0" smtClean="0">
                    <a:solidFill>
                      <a:srgbClr val="000000"/>
                    </a:solidFill>
                  </a:rPr>
                  <a:t>Heat dissipation rate </a:t>
                </a:r>
                <a14:m>
                  <m:oMath xmlns:m="http://schemas.openxmlformats.org/officeDocument/2006/math">
                    <m:acc>
                      <m:accPr>
                        <m:chr m:val="̇"/>
                        <m:ctrlPr>
                          <a:rPr lang="en-US" i="1">
                            <a:solidFill>
                              <a:srgbClr val="000000"/>
                            </a:solidFill>
                            <a:latin typeface="Cambria Math"/>
                            <a:ea typeface="Cambria Math" pitchFamily="18" charset="0"/>
                          </a:rPr>
                        </m:ctrlPr>
                      </m:accPr>
                      <m:e>
                        <m:r>
                          <a:rPr lang="en-US" i="1">
                            <a:solidFill>
                              <a:srgbClr val="000000"/>
                            </a:solidFill>
                            <a:latin typeface="Cambria Math"/>
                            <a:ea typeface="Cambria Math" pitchFamily="18" charset="0"/>
                          </a:rPr>
                          <m:t>𝑞</m:t>
                        </m:r>
                      </m:e>
                    </m:acc>
                    <m:r>
                      <a:rPr lang="en-US" i="1" baseline="-25000">
                        <a:solidFill>
                          <a:srgbClr val="000000"/>
                        </a:solidFill>
                        <a:latin typeface="Cambria Math"/>
                        <a:ea typeface="Cambria Math" pitchFamily="18" charset="0"/>
                      </a:rPr>
                      <m:t>𝑑</m:t>
                    </m:r>
                  </m:oMath>
                </a14:m>
                <a:endParaRPr lang="en-US" dirty="0"/>
              </a:p>
            </p:txBody>
          </p:sp>
        </mc:Choice>
        <mc:Fallback xmlns="">
          <p:sp>
            <p:nvSpPr>
              <p:cNvPr id="31" name="Textfeld 30"/>
              <p:cNvSpPr txBox="1">
                <a:spLocks noRot="1" noChangeAspect="1" noMove="1" noResize="1" noEditPoints="1" noAdjustHandles="1" noChangeArrowheads="1" noChangeShapeType="1" noTextEdit="1"/>
              </p:cNvSpPr>
              <p:nvPr/>
            </p:nvSpPr>
            <p:spPr>
              <a:xfrm>
                <a:off x="1696908" y="4139788"/>
                <a:ext cx="2581028" cy="369332"/>
              </a:xfrm>
              <a:prstGeom prst="rect">
                <a:avLst/>
              </a:prstGeom>
              <a:blipFill rotWithShape="1">
                <a:blip r:embed="rId6"/>
                <a:stretch>
                  <a:fillRect l="-1887"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feld 31"/>
              <p:cNvSpPr txBox="1"/>
              <p:nvPr/>
            </p:nvSpPr>
            <p:spPr>
              <a:xfrm>
                <a:off x="5188206" y="4139788"/>
                <a:ext cx="3258136" cy="369332"/>
              </a:xfrm>
              <a:prstGeom prst="rect">
                <a:avLst/>
              </a:prstGeom>
              <a:noFill/>
            </p:spPr>
            <p:txBody>
              <a:bodyPr wrap="none" rtlCol="0">
                <a:spAutoFit/>
              </a:bodyPr>
              <a:lstStyle/>
              <a:p>
                <a:r>
                  <a:rPr lang="en-US" dirty="0" smtClean="0">
                    <a:solidFill>
                      <a:srgbClr val="000000"/>
                    </a:solidFill>
                  </a:rPr>
                  <a:t>Enthalpy</a:t>
                </a:r>
                <a:r>
                  <a:rPr lang="en-US" dirty="0">
                    <a:solidFill>
                      <a:srgbClr val="000000"/>
                    </a:solidFill>
                  </a:rPr>
                  <a:t> accumulation rate </a:t>
                </a:r>
                <a14:m>
                  <m:oMath xmlns:m="http://schemas.openxmlformats.org/officeDocument/2006/math">
                    <m:sSub>
                      <m:sSubPr>
                        <m:ctrlPr>
                          <a:rPr lang="en-US" i="1" smtClean="0">
                            <a:solidFill>
                              <a:srgbClr val="000000"/>
                            </a:solidFill>
                            <a:latin typeface="Cambria Math"/>
                            <a:ea typeface="Cambria Math" pitchFamily="18" charset="0"/>
                          </a:rPr>
                        </m:ctrlPr>
                      </m:sSubPr>
                      <m:e>
                        <m:acc>
                          <m:accPr>
                            <m:chr m:val="̇"/>
                            <m:ctrlPr>
                              <a:rPr lang="en-US" i="1">
                                <a:solidFill>
                                  <a:srgbClr val="000000"/>
                                </a:solidFill>
                                <a:latin typeface="Cambria Math"/>
                                <a:ea typeface="Cambria Math" pitchFamily="18" charset="0"/>
                              </a:rPr>
                            </m:ctrlPr>
                          </m:accPr>
                          <m:e>
                            <m:r>
                              <a:rPr lang="en-US" i="1">
                                <a:solidFill>
                                  <a:srgbClr val="000000"/>
                                </a:solidFill>
                                <a:latin typeface="Cambria Math"/>
                                <a:ea typeface="Cambria Math" pitchFamily="18" charset="0"/>
                              </a:rPr>
                              <m:t>𝑞</m:t>
                            </m:r>
                          </m:e>
                        </m:acc>
                      </m:e>
                      <m:sub>
                        <m:r>
                          <a:rPr lang="en-US" b="0" i="1" smtClean="0">
                            <a:solidFill>
                              <a:srgbClr val="000000"/>
                            </a:solidFill>
                            <a:latin typeface="Cambria Math"/>
                            <a:ea typeface="Cambria Math" pitchFamily="18" charset="0"/>
                          </a:rPr>
                          <m:t>𝑒</m:t>
                        </m:r>
                      </m:sub>
                    </m:sSub>
                  </m:oMath>
                </a14:m>
                <a:endParaRPr lang="en-US" dirty="0">
                  <a:solidFill>
                    <a:srgbClr val="000000"/>
                  </a:solidFill>
                </a:endParaRPr>
              </a:p>
            </p:txBody>
          </p:sp>
        </mc:Choice>
        <mc:Fallback xmlns="">
          <p:sp>
            <p:nvSpPr>
              <p:cNvPr id="32" name="Textfeld 31"/>
              <p:cNvSpPr txBox="1">
                <a:spLocks noRot="1" noChangeAspect="1" noMove="1" noResize="1" noEditPoints="1" noAdjustHandles="1" noChangeArrowheads="1" noChangeShapeType="1" noTextEdit="1"/>
              </p:cNvSpPr>
              <p:nvPr/>
            </p:nvSpPr>
            <p:spPr>
              <a:xfrm>
                <a:off x="5188206" y="4139788"/>
                <a:ext cx="3258136" cy="369332"/>
              </a:xfrm>
              <a:prstGeom prst="rect">
                <a:avLst/>
              </a:prstGeom>
              <a:blipFill rotWithShape="1">
                <a:blip r:embed="rId7"/>
                <a:stretch>
                  <a:fillRect l="-1495" t="-8197" b="-24590"/>
                </a:stretch>
              </a:blipFill>
            </p:spPr>
            <p:txBody>
              <a:bodyPr/>
              <a:lstStyle/>
              <a:p>
                <a:r>
                  <a:rPr lang="en-US">
                    <a:noFill/>
                  </a:rPr>
                  <a:t> </a:t>
                </a:r>
              </a:p>
            </p:txBody>
          </p:sp>
        </mc:Fallback>
      </mc:AlternateContent>
      <p:cxnSp>
        <p:nvCxnSpPr>
          <p:cNvPr id="34" name="Gerade Verbindung mit Pfeil 33"/>
          <p:cNvCxnSpPr>
            <a:stCxn id="31" idx="0"/>
          </p:cNvCxnSpPr>
          <p:nvPr/>
        </p:nvCxnSpPr>
        <p:spPr>
          <a:xfrm flipV="1">
            <a:off x="2987422" y="3689738"/>
            <a:ext cx="1049746" cy="450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a:stCxn id="32" idx="0"/>
          </p:cNvCxnSpPr>
          <p:nvPr/>
        </p:nvCxnSpPr>
        <p:spPr>
          <a:xfrm flipH="1" flipV="1">
            <a:off x="5860676" y="3689738"/>
            <a:ext cx="956598" cy="450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142844" y="6127126"/>
            <a:ext cx="4339650" cy="230832"/>
          </a:xfrm>
          <a:prstGeom prst="rect">
            <a:avLst/>
          </a:prstGeom>
          <a:noFill/>
        </p:spPr>
        <p:txBody>
          <a:bodyPr wrap="none" rtlCol="0">
            <a:spAutoFit/>
          </a:bodyPr>
          <a:lstStyle/>
          <a:p>
            <a:r>
              <a:rPr lang="en-US" sz="900"/>
              <a:t>D. </a:t>
            </a:r>
            <a:r>
              <a:rPr lang="en-US" sz="900" err="1"/>
              <a:t>Bernardi</a:t>
            </a:r>
            <a:r>
              <a:rPr lang="en-US" sz="900" smtClean="0"/>
              <a:t>, </a:t>
            </a:r>
            <a:r>
              <a:rPr lang="en-US" sz="900"/>
              <a:t>E. </a:t>
            </a:r>
            <a:r>
              <a:rPr lang="en-US" sz="900" err="1" smtClean="0"/>
              <a:t>Pawlikowski</a:t>
            </a:r>
            <a:r>
              <a:rPr lang="en-US" sz="900"/>
              <a:t>,</a:t>
            </a:r>
            <a:r>
              <a:rPr lang="en-US" sz="900" smtClean="0"/>
              <a:t> </a:t>
            </a:r>
            <a:r>
              <a:rPr lang="en-US" sz="900"/>
              <a:t>J. Newman</a:t>
            </a:r>
            <a:r>
              <a:rPr lang="de-DE" sz="900" smtClean="0"/>
              <a:t>, </a:t>
            </a:r>
            <a:r>
              <a:rPr lang="de-DE" sz="900"/>
              <a:t>J. </a:t>
            </a:r>
            <a:r>
              <a:rPr lang="de-DE" sz="900" err="1"/>
              <a:t>Electrochem</a:t>
            </a:r>
            <a:r>
              <a:rPr lang="de-DE" sz="900"/>
              <a:t>. </a:t>
            </a:r>
            <a:r>
              <a:rPr lang="de-DE" sz="900" err="1" smtClean="0"/>
              <a:t>Soc</a:t>
            </a:r>
            <a:r>
              <a:rPr lang="de-DE" sz="900" smtClean="0"/>
              <a:t>. 132, p.5-12 (1985)</a:t>
            </a:r>
            <a:endParaRPr lang="de-DE" sz="900"/>
          </a:p>
        </p:txBody>
      </p:sp>
      <mc:AlternateContent xmlns:mc="http://schemas.openxmlformats.org/markup-compatibility/2006" xmlns:a14="http://schemas.microsoft.com/office/drawing/2010/main">
        <mc:Choice Requires="a14">
          <p:sp>
            <p:nvSpPr>
              <p:cNvPr id="2" name="Textfeld 1"/>
              <p:cNvSpPr txBox="1"/>
              <p:nvPr/>
            </p:nvSpPr>
            <p:spPr>
              <a:xfrm>
                <a:off x="4098499" y="1484493"/>
                <a:ext cx="110357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a:rPr>
                          </m:ctrlPr>
                        </m:sSubPr>
                        <m:e>
                          <m:r>
                            <a:rPr lang="de-DE" b="0" i="1" smtClean="0">
                              <a:latin typeface="Cambria Math"/>
                            </a:rPr>
                            <m:t>𝐵</m:t>
                          </m:r>
                        </m:e>
                        <m:sub>
                          <m:r>
                            <a:rPr lang="de-DE" b="0" i="1" smtClean="0">
                              <a:latin typeface="Cambria Math"/>
                            </a:rPr>
                            <m:t>𝑖</m:t>
                          </m:r>
                        </m:sub>
                      </m:sSub>
                      <m:r>
                        <a:rPr lang="de-DE" b="0" i="1" smtClean="0">
                          <a:latin typeface="Cambria Math"/>
                          <a:ea typeface="Cambria Math"/>
                        </a:rPr>
                        <m:t>≪0.1</m:t>
                      </m:r>
                    </m:oMath>
                  </m:oMathPara>
                </a14:m>
                <a:endParaRPr lang="de-DE"/>
              </a:p>
            </p:txBody>
          </p:sp>
        </mc:Choice>
        <mc:Fallback xmlns="">
          <p:sp>
            <p:nvSpPr>
              <p:cNvPr id="2" name="Textfeld 1"/>
              <p:cNvSpPr txBox="1">
                <a:spLocks noRot="1" noChangeAspect="1" noMove="1" noResize="1" noEditPoints="1" noAdjustHandles="1" noChangeArrowheads="1" noChangeShapeType="1" noTextEdit="1"/>
              </p:cNvSpPr>
              <p:nvPr/>
            </p:nvSpPr>
            <p:spPr>
              <a:xfrm>
                <a:off x="4098499" y="1484493"/>
                <a:ext cx="1103571" cy="369332"/>
              </a:xfrm>
              <a:prstGeom prst="rect">
                <a:avLst/>
              </a:prstGeom>
              <a:blipFill rotWithShape="1">
                <a:blip r:embed="rId8"/>
                <a:stretch>
                  <a:fillRect b="-3333"/>
                </a:stretch>
              </a:blipFill>
            </p:spPr>
            <p:txBody>
              <a:bodyPr/>
              <a:lstStyle/>
              <a:p>
                <a:r>
                  <a:rPr lang="de-DE">
                    <a:noFill/>
                  </a:rPr>
                  <a:t> </a:t>
                </a:r>
              </a:p>
            </p:txBody>
          </p:sp>
        </mc:Fallback>
      </mc:AlternateContent>
    </p:spTree>
    <p:extLst>
      <p:ext uri="{BB962C8B-B14F-4D97-AF65-F5344CB8AC3E}">
        <p14:creationId xmlns:p14="http://schemas.microsoft.com/office/powerpoint/2010/main" val="2792505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Folie 1&quot;/&gt;&lt;property id=&quot;20307&quot; value=&quot;264&quot;/&gt;&lt;/object&gt;&lt;object type=&quot;3&quot; unique_id=&quot;10006&quot;&gt;&lt;property id=&quot;20148&quot; value=&quot;5&quot;/&gt;&lt;property id=&quot;20300&quot; value=&quot;Folie 9&quot;/&gt;&lt;property id=&quot;20307&quot; value=&quot;266&quot;/&gt;&lt;/object&gt;&lt;object type=&quot;3&quot; unique_id=&quot;10074&quot;&gt;&lt;property id=&quot;20148&quot; value=&quot;5&quot;/&gt;&lt;property id=&quot;20300&quot; value=&quot;Folie 18 - &amp;quot;Design of cathode materials for improved capacity, stability and safety for lithium ion batteries based on the sys&quot;/&gt;&lt;property id=&quot;20307&quot; value=&quot;268&quot;/&gt;&lt;/object&gt;&lt;object type=&quot;3&quot; unique_id=&quot;10096&quot;&gt;&lt;property id=&quot;20148&quot; value=&quot;5&quot;/&gt;&lt;property id=&quot;20300&quot; value=&quot;Folie 7&quot;/&gt;&lt;property id=&quot;20307&quot; value=&quot;269&quot;/&gt;&lt;/object&gt;&lt;object type=&quot;3&quot; unique_id=&quot;10105&quot;&gt;&lt;property id=&quot;20148&quot; value=&quot;5&quot;/&gt;&lt;property id=&quot;20300&quot; value=&quot;Folie 13&quot;/&gt;&lt;property id=&quot;20307&quot; value=&quot;270&quot;/&gt;&lt;/object&gt;&lt;object type=&quot;3&quot; unique_id=&quot;10115&quot;&gt;&lt;property id=&quot;20148&quot; value=&quot;5&quot;/&gt;&lt;property id=&quot;20300&quot; value=&quot;Folie 3&quot;/&gt;&lt;property id=&quot;20307&quot; value=&quot;277&quot;/&gt;&lt;/object&gt;&lt;object type=&quot;3&quot; unique_id=&quot;10116&quot;&gt;&lt;property id=&quot;20148&quot; value=&quot;5&quot;/&gt;&lt;property id=&quot;20300&quot; value=&quot;Folie 4&quot;/&gt;&lt;property id=&quot;20307&quot; value=&quot;275&quot;/&gt;&lt;/object&gt;&lt;object type=&quot;3&quot; unique_id=&quot;10119&quot;&gt;&lt;property id=&quot;20148&quot; value=&quot;5&quot;/&gt;&lt;property id=&quot;20300&quot; value=&quot;Folie 2&quot;/&gt;&lt;property id=&quot;20307&quot; value=&quot;279&quot;/&gt;&lt;/object&gt;&lt;object type=&quot;3&quot; unique_id=&quot;10120&quot;&gt;&lt;property id=&quot;20148&quot; value=&quot;5&quot;/&gt;&lt;property id=&quot;20300&quot; value=&quot;Folie 5&quot;/&gt;&lt;property id=&quot;20307&quot; value=&quot;281&quot;/&gt;&lt;/object&gt;&lt;object type=&quot;3&quot; unique_id=&quot;10121&quot;&gt;&lt;property id=&quot;20148&quot; value=&quot;5&quot;/&gt;&lt;property id=&quot;20300&quot; value=&quot;Folie 6&quot;/&gt;&lt;property id=&quot;20307&quot; value=&quot;280&quot;/&gt;&lt;/object&gt;&lt;object type=&quot;3&quot; unique_id=&quot;10122&quot;&gt;&lt;property id=&quot;20148&quot; value=&quot;5&quot;/&gt;&lt;property id=&quot;20300&quot; value=&quot;Folie 12&quot;/&gt;&lt;property id=&quot;20307&quot; value=&quot;271&quot;/&gt;&lt;/object&gt;&lt;object type=&quot;3&quot; unique_id=&quot;10123&quot;&gt;&lt;property id=&quot;20148&quot; value=&quot;5&quot;/&gt;&lt;property id=&quot;20300&quot; value=&quot;Folie 10&quot;/&gt;&lt;property id=&quot;20307&quot; value=&quot;272&quot;/&gt;&lt;/object&gt;&lt;object type=&quot;3&quot; unique_id=&quot;10124&quot;&gt;&lt;property id=&quot;20148&quot; value=&quot;5&quot;/&gt;&lt;property id=&quot;20300&quot; value=&quot;Folie 11&quot;/&gt;&lt;property id=&quot;20307&quot; value=&quot;273&quot;/&gt;&lt;/object&gt;&lt;object type=&quot;3&quot; unique_id=&quot;10217&quot;&gt;&lt;property id=&quot;20148&quot; value=&quot;5&quot;/&gt;&lt;property id=&quot;20300&quot; value=&quot;Folie 16&quot;/&gt;&lt;property id=&quot;20307&quot; value=&quot;282&quot;/&gt;&lt;/object&gt;&lt;object type=&quot;3&quot; unique_id=&quot;10294&quot;&gt;&lt;property id=&quot;20148&quot; value=&quot;5&quot;/&gt;&lt;property id=&quot;20300&quot; value=&quot;Folie 15&quot;/&gt;&lt;property id=&quot;20307&quot; value=&quot;284&quot;/&gt;&lt;/object&gt;&lt;object type=&quot;3&quot; unique_id=&quot;10295&quot;&gt;&lt;property id=&quot;20148&quot; value=&quot;5&quot;/&gt;&lt;property id=&quot;20300&quot; value=&quot;Folie 17&quot;/&gt;&lt;property id=&quot;20307&quot; value=&quot;285&quot;/&gt;&lt;/object&gt;&lt;object type=&quot;3&quot; unique_id=&quot;10296&quot;&gt;&lt;property id=&quot;20148&quot; value=&quot;5&quot;/&gt;&lt;property id=&quot;20300&quot; value=&quot;Folie 8&quot;/&gt;&lt;property id=&quot;20307&quot; value=&quot;286&quot;/&gt;&lt;/object&gt;&lt;object type=&quot;3&quot; unique_id=&quot;10317&quot;&gt;&lt;property id=&quot;20148&quot; value=&quot;5&quot;/&gt;&lt;property id=&quot;20300&quot; value=&quot;Folie 14&quot;/&gt;&lt;property id=&quot;20307&quot; value=&quot;287&quot;/&gt;&lt;/object&gt;&lt;object type=&quot;3&quot; unique_id=&quot;10318&quot;&gt;&lt;property id=&quot;20148&quot; value=&quot;5&quot;/&gt;&lt;property id=&quot;20300&quot; value=&quot;Folie 19&quot;/&gt;&lt;property id=&quot;20307&quot; value=&quot;288&quot;/&gt;&lt;/object&gt;&lt;/object&gt;&lt;/object&gt;&lt;/database&gt;"/>
  <p:tag name="SECTOMILLISECCONVERTED" val="1"/>
</p:tagLst>
</file>

<file path=ppt/theme/theme1.xml><?xml version="1.0" encoding="utf-8"?>
<a:theme xmlns:a="http://schemas.openxmlformats.org/drawingml/2006/main" name="KIT_master_ppt2007_en">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KIT_master_ppt2007_en</Template>
  <TotalTime>0</TotalTime>
  <Words>3163</Words>
  <Application>Microsoft Office PowerPoint</Application>
  <PresentationFormat>Bildschirmpräsentation (4:3)</PresentationFormat>
  <Paragraphs>410</Paragraphs>
  <Slides>20</Slides>
  <Notes>19</Notes>
  <HiddenSlides>3</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20</vt:i4>
      </vt:variant>
    </vt:vector>
  </HeadingPairs>
  <TitlesOfParts>
    <vt:vector size="22" baseType="lpstr">
      <vt:lpstr>KIT_master_ppt2007_en</vt:lpstr>
      <vt:lpstr>Graph</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ESchuster</dc:creator>
  <cp:lastModifiedBy>elke</cp:lastModifiedBy>
  <cp:revision>528</cp:revision>
  <cp:lastPrinted>2011-12-12T08:32:22Z</cp:lastPrinted>
  <dcterms:created xsi:type="dcterms:W3CDTF">2011-08-05T13:01:21Z</dcterms:created>
  <dcterms:modified xsi:type="dcterms:W3CDTF">2013-10-30T08:12:02Z</dcterms:modified>
</cp:coreProperties>
</file>